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63" r:id="rId3"/>
    <p:sldId id="258" r:id="rId4"/>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3362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4" autoAdjust="0"/>
    <p:restoredTop sz="53975" autoAdjust="0"/>
  </p:normalViewPr>
  <p:slideViewPr>
    <p:cSldViewPr snapToGrid="0">
      <p:cViewPr varScale="1">
        <p:scale>
          <a:sx n="64" d="100"/>
          <a:sy n="64" d="100"/>
        </p:scale>
        <p:origin x="5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37357-F77A-4E6B-AD5D-A512BE394264}"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6F243-BFBA-45D3-9A80-DDAFEA78A556}" type="slidenum">
              <a:rPr lang="en-US" smtClean="0"/>
              <a:t>‹#›</a:t>
            </a:fld>
            <a:endParaRPr lang="en-US"/>
          </a:p>
        </p:txBody>
      </p:sp>
    </p:spTree>
    <p:extLst>
      <p:ext uri="{BB962C8B-B14F-4D97-AF65-F5344CB8AC3E}">
        <p14:creationId xmlns:p14="http://schemas.microsoft.com/office/powerpoint/2010/main" val="3408337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the NNLM Region 6 Partner Outreach Program 2021-2026 is to support health equity by providing health information access throughout Region 6 by the formation and practice of the Partner Outreach Program (POP). NEOBHC is one of 15 POP Ambassador Organization.</a:t>
            </a:r>
          </a:p>
        </p:txBody>
      </p:sp>
      <p:sp>
        <p:nvSpPr>
          <p:cNvPr id="4" name="Slide Number Placeholder 3"/>
          <p:cNvSpPr>
            <a:spLocks noGrp="1"/>
          </p:cNvSpPr>
          <p:nvPr>
            <p:ph type="sldNum" sz="quarter" idx="5"/>
          </p:nvPr>
        </p:nvSpPr>
        <p:spPr/>
        <p:txBody>
          <a:bodyPr/>
          <a:lstStyle/>
          <a:p>
            <a:fld id="{2DE6F243-BFBA-45D3-9A80-DDAFEA78A556}" type="slidenum">
              <a:rPr lang="en-US" smtClean="0"/>
              <a:t>1</a:t>
            </a:fld>
            <a:endParaRPr lang="en-US"/>
          </a:p>
        </p:txBody>
      </p:sp>
    </p:spTree>
    <p:extLst>
      <p:ext uri="{BB962C8B-B14F-4D97-AF65-F5344CB8AC3E}">
        <p14:creationId xmlns:p14="http://schemas.microsoft.com/office/powerpoint/2010/main" val="881084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444444"/>
                </a:solidFill>
                <a:effectLst/>
                <a:latin typeface="Lucida Grande"/>
              </a:rPr>
              <a:t>MedlinePlus is a service of the National Library of Medicine (NLM), the world's largest medical library, which is part of the National Institutes of Health (NIH).</a:t>
            </a:r>
          </a:p>
          <a:p>
            <a:pPr algn="l" fontAlgn="base"/>
            <a:r>
              <a:rPr lang="en-US" b="0" i="0" dirty="0">
                <a:solidFill>
                  <a:srgbClr val="444444"/>
                </a:solidFill>
                <a:effectLst/>
                <a:latin typeface="Lucida Grande"/>
              </a:rPr>
              <a:t>The mission of MedlinePlus is to present high-quality, relevant health and wellness information that is trusted, easy to understand, and free of advertising, in both English and Spanish. Anywhere, anytime, on any device—for free.</a:t>
            </a:r>
          </a:p>
          <a:p>
            <a:pPr algn="l" fontAlgn="base"/>
            <a:endParaRPr lang="en-US" b="0" i="0" dirty="0">
              <a:solidFill>
                <a:srgbClr val="444444"/>
              </a:solidFill>
              <a:effectLst/>
              <a:latin typeface="Lucida Grand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44444"/>
                </a:solidFill>
                <a:effectLst/>
                <a:latin typeface="Lucida Grande"/>
              </a:rPr>
              <a:t>The simplest way to search is to enter your search in the “Search MedlinePlus” box and select “Go”!</a:t>
            </a:r>
          </a:p>
          <a:p>
            <a:endParaRPr lang="en-US" dirty="0"/>
          </a:p>
        </p:txBody>
      </p:sp>
      <p:sp>
        <p:nvSpPr>
          <p:cNvPr id="4" name="Slide Number Placeholder 3"/>
          <p:cNvSpPr>
            <a:spLocks noGrp="1"/>
          </p:cNvSpPr>
          <p:nvPr>
            <p:ph type="sldNum" sz="quarter" idx="5"/>
          </p:nvPr>
        </p:nvSpPr>
        <p:spPr/>
        <p:txBody>
          <a:bodyPr/>
          <a:lstStyle/>
          <a:p>
            <a:fld id="{2DE6F243-BFBA-45D3-9A80-DDAFEA78A556}" type="slidenum">
              <a:rPr lang="en-US" smtClean="0"/>
              <a:t>3</a:t>
            </a:fld>
            <a:endParaRPr lang="en-US"/>
          </a:p>
        </p:txBody>
      </p:sp>
    </p:spTree>
    <p:extLst>
      <p:ext uri="{BB962C8B-B14F-4D97-AF65-F5344CB8AC3E}">
        <p14:creationId xmlns:p14="http://schemas.microsoft.com/office/powerpoint/2010/main" val="1208592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The NNLM consists of 7 regional medical libraries and thousands of member organizations located throughout the US. The mission of the NNLM is to provide U.S. researchers, health professionals, public health workforce, educators, and the public with equal access to biomedical and health information resources and data. The RMLs carry out regional and national programs in support of the mission. This includes training, funding, and engagement opportunities for member libraries and other organizations to carry out regional and national programs. Regionally, RMLs assess and interpret the needs of current and potential audiences to expand the reach and impact of the National Library of Medicine (NLM). As a group, the RMLs ensure continuity for essential programs of the NNLM, and cooperatively design, implement, and evaluate innovative approaches to serving the biomedical and health information needs of researchers, health professionals, public health workforce, educators, and the public in communities across the U.S., including persons who experience health disparities and populations underrepresented in biomedical</a:t>
            </a:r>
            <a:r>
              <a:rPr lang="en-US" b="0" i="0" u="none" strike="noStrike" dirty="0">
                <a:solidFill>
                  <a:srgbClr val="000000"/>
                </a:solidFill>
                <a:effectLst/>
                <a:latin typeface="Helvetica Neue"/>
              </a:rPr>
              <a:t> research</a:t>
            </a:r>
            <a:r>
              <a:rPr lang="en-US" b="0" i="0" dirty="0">
                <a:solidFill>
                  <a:srgbClr val="333333"/>
                </a:solidFill>
                <a:effectLst/>
                <a:latin typeface="Helvetica Neue"/>
              </a:rPr>
              <a:t>.</a:t>
            </a:r>
            <a:endParaRPr lang="en-US" dirty="0"/>
          </a:p>
        </p:txBody>
      </p:sp>
      <p:sp>
        <p:nvSpPr>
          <p:cNvPr id="4" name="Slide Number Placeholder 3"/>
          <p:cNvSpPr>
            <a:spLocks noGrp="1"/>
          </p:cNvSpPr>
          <p:nvPr>
            <p:ph type="sldNum" sz="quarter" idx="5"/>
          </p:nvPr>
        </p:nvSpPr>
        <p:spPr/>
        <p:txBody>
          <a:bodyPr/>
          <a:lstStyle/>
          <a:p>
            <a:fld id="{2DE6F243-BFBA-45D3-9A80-DDAFEA78A556}" type="slidenum">
              <a:rPr lang="en-US" smtClean="0"/>
              <a:t>4</a:t>
            </a:fld>
            <a:endParaRPr lang="en-US"/>
          </a:p>
        </p:txBody>
      </p:sp>
    </p:spTree>
    <p:extLst>
      <p:ext uri="{BB962C8B-B14F-4D97-AF65-F5344CB8AC3E}">
        <p14:creationId xmlns:p14="http://schemas.microsoft.com/office/powerpoint/2010/main" val="147427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D18B2-52D4-41FD-808D-791D483EC0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5E5DB3-1FD9-4C0D-90E0-E62273604D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CEDCFD-832E-4491-B601-A0DE06D88A27}"/>
              </a:ext>
            </a:extLst>
          </p:cNvPr>
          <p:cNvSpPr>
            <a:spLocks noGrp="1"/>
          </p:cNvSpPr>
          <p:nvPr>
            <p:ph type="dt" sz="half" idx="10"/>
          </p:nvPr>
        </p:nvSpPr>
        <p:spPr/>
        <p:txBody>
          <a:bodyPr/>
          <a:lstStyle/>
          <a:p>
            <a:fld id="{54C01E27-0140-4D17-9F98-CDF0F9E9E525}" type="datetimeFigureOut">
              <a:rPr lang="en-US" smtClean="0"/>
              <a:t>12/1/2021</a:t>
            </a:fld>
            <a:endParaRPr lang="en-US"/>
          </a:p>
        </p:txBody>
      </p:sp>
      <p:sp>
        <p:nvSpPr>
          <p:cNvPr id="5" name="Footer Placeholder 4">
            <a:extLst>
              <a:ext uri="{FF2B5EF4-FFF2-40B4-BE49-F238E27FC236}">
                <a16:creationId xmlns:a16="http://schemas.microsoft.com/office/drawing/2014/main" id="{AE35A631-52FA-49B2-8974-A8D6D3A26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9CC0F-826D-4A27-9137-265DE18DA8F4}"/>
              </a:ext>
            </a:extLst>
          </p:cNvPr>
          <p:cNvSpPr>
            <a:spLocks noGrp="1"/>
          </p:cNvSpPr>
          <p:nvPr>
            <p:ph type="sldNum" sz="quarter" idx="12"/>
          </p:nvPr>
        </p:nvSpPr>
        <p:spPr/>
        <p:txBody>
          <a:bodyPr/>
          <a:lstStyle/>
          <a:p>
            <a:fld id="{7A5C544E-886D-44C4-82BE-CF5E58AE3391}" type="slidenum">
              <a:rPr lang="en-US" smtClean="0"/>
              <a:t>‹#›</a:t>
            </a:fld>
            <a:endParaRPr lang="en-US"/>
          </a:p>
        </p:txBody>
      </p:sp>
    </p:spTree>
    <p:extLst>
      <p:ext uri="{BB962C8B-B14F-4D97-AF65-F5344CB8AC3E}">
        <p14:creationId xmlns:p14="http://schemas.microsoft.com/office/powerpoint/2010/main" val="19817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10A11-28A2-450C-9D92-845EF89B69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EAF67F-B39A-4D02-AF65-09CFF4A8E4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A9E0E-D03F-44FA-8206-D12C6BA19A1D}"/>
              </a:ext>
            </a:extLst>
          </p:cNvPr>
          <p:cNvSpPr>
            <a:spLocks noGrp="1"/>
          </p:cNvSpPr>
          <p:nvPr>
            <p:ph type="dt" sz="half" idx="10"/>
          </p:nvPr>
        </p:nvSpPr>
        <p:spPr/>
        <p:txBody>
          <a:bodyPr/>
          <a:lstStyle/>
          <a:p>
            <a:fld id="{54C01E27-0140-4D17-9F98-CDF0F9E9E525}" type="datetimeFigureOut">
              <a:rPr lang="en-US" smtClean="0"/>
              <a:t>12/1/2021</a:t>
            </a:fld>
            <a:endParaRPr lang="en-US"/>
          </a:p>
        </p:txBody>
      </p:sp>
      <p:sp>
        <p:nvSpPr>
          <p:cNvPr id="5" name="Footer Placeholder 4">
            <a:extLst>
              <a:ext uri="{FF2B5EF4-FFF2-40B4-BE49-F238E27FC236}">
                <a16:creationId xmlns:a16="http://schemas.microsoft.com/office/drawing/2014/main" id="{224233D7-BD21-42B3-9D1F-09931BCB5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5920B-B9DC-46F8-A3DF-283D941CCE29}"/>
              </a:ext>
            </a:extLst>
          </p:cNvPr>
          <p:cNvSpPr>
            <a:spLocks noGrp="1"/>
          </p:cNvSpPr>
          <p:nvPr>
            <p:ph type="sldNum" sz="quarter" idx="12"/>
          </p:nvPr>
        </p:nvSpPr>
        <p:spPr/>
        <p:txBody>
          <a:bodyPr/>
          <a:lstStyle/>
          <a:p>
            <a:fld id="{7A5C544E-886D-44C4-82BE-CF5E58AE3391}" type="slidenum">
              <a:rPr lang="en-US" smtClean="0"/>
              <a:t>‹#›</a:t>
            </a:fld>
            <a:endParaRPr lang="en-US"/>
          </a:p>
        </p:txBody>
      </p:sp>
    </p:spTree>
    <p:extLst>
      <p:ext uri="{BB962C8B-B14F-4D97-AF65-F5344CB8AC3E}">
        <p14:creationId xmlns:p14="http://schemas.microsoft.com/office/powerpoint/2010/main" val="3290967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605434-0BAF-4FEC-94D7-852B258508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C7FDB5-A96B-462A-AE64-3C328C317E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0B991E-5C66-45A4-AB17-149603101BC5}"/>
              </a:ext>
            </a:extLst>
          </p:cNvPr>
          <p:cNvSpPr>
            <a:spLocks noGrp="1"/>
          </p:cNvSpPr>
          <p:nvPr>
            <p:ph type="dt" sz="half" idx="10"/>
          </p:nvPr>
        </p:nvSpPr>
        <p:spPr/>
        <p:txBody>
          <a:bodyPr/>
          <a:lstStyle/>
          <a:p>
            <a:fld id="{54C01E27-0140-4D17-9F98-CDF0F9E9E525}" type="datetimeFigureOut">
              <a:rPr lang="en-US" smtClean="0"/>
              <a:t>12/1/2021</a:t>
            </a:fld>
            <a:endParaRPr lang="en-US"/>
          </a:p>
        </p:txBody>
      </p:sp>
      <p:sp>
        <p:nvSpPr>
          <p:cNvPr id="5" name="Footer Placeholder 4">
            <a:extLst>
              <a:ext uri="{FF2B5EF4-FFF2-40B4-BE49-F238E27FC236}">
                <a16:creationId xmlns:a16="http://schemas.microsoft.com/office/drawing/2014/main" id="{6A0A7395-2BEA-4548-A05F-F5EC63C1B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C757DB-C280-4787-89C0-6463FF87A18C}"/>
              </a:ext>
            </a:extLst>
          </p:cNvPr>
          <p:cNvSpPr>
            <a:spLocks noGrp="1"/>
          </p:cNvSpPr>
          <p:nvPr>
            <p:ph type="sldNum" sz="quarter" idx="12"/>
          </p:nvPr>
        </p:nvSpPr>
        <p:spPr/>
        <p:txBody>
          <a:bodyPr/>
          <a:lstStyle/>
          <a:p>
            <a:fld id="{7A5C544E-886D-44C4-82BE-CF5E58AE3391}" type="slidenum">
              <a:rPr lang="en-US" smtClean="0"/>
              <a:t>‹#›</a:t>
            </a:fld>
            <a:endParaRPr lang="en-US"/>
          </a:p>
        </p:txBody>
      </p:sp>
    </p:spTree>
    <p:extLst>
      <p:ext uri="{BB962C8B-B14F-4D97-AF65-F5344CB8AC3E}">
        <p14:creationId xmlns:p14="http://schemas.microsoft.com/office/powerpoint/2010/main" val="700627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1D77B-A455-49A5-BE8D-73153598B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F1B061-EF2D-4674-B312-F090CBCB34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0D1E48-12C8-4F2A-8A16-FE14A2949DF0}"/>
              </a:ext>
            </a:extLst>
          </p:cNvPr>
          <p:cNvSpPr>
            <a:spLocks noGrp="1"/>
          </p:cNvSpPr>
          <p:nvPr>
            <p:ph type="dt" sz="half" idx="10"/>
          </p:nvPr>
        </p:nvSpPr>
        <p:spPr/>
        <p:txBody>
          <a:bodyPr/>
          <a:lstStyle/>
          <a:p>
            <a:fld id="{54C01E27-0140-4D17-9F98-CDF0F9E9E525}" type="datetimeFigureOut">
              <a:rPr lang="en-US" smtClean="0"/>
              <a:t>12/1/2021</a:t>
            </a:fld>
            <a:endParaRPr lang="en-US"/>
          </a:p>
        </p:txBody>
      </p:sp>
      <p:sp>
        <p:nvSpPr>
          <p:cNvPr id="5" name="Footer Placeholder 4">
            <a:extLst>
              <a:ext uri="{FF2B5EF4-FFF2-40B4-BE49-F238E27FC236}">
                <a16:creationId xmlns:a16="http://schemas.microsoft.com/office/drawing/2014/main" id="{5B29C2DA-62F2-4D9C-994E-1CF82399F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1CAFF-4AC1-4054-8BC2-ACDCF50BB116}"/>
              </a:ext>
            </a:extLst>
          </p:cNvPr>
          <p:cNvSpPr>
            <a:spLocks noGrp="1"/>
          </p:cNvSpPr>
          <p:nvPr>
            <p:ph type="sldNum" sz="quarter" idx="12"/>
          </p:nvPr>
        </p:nvSpPr>
        <p:spPr/>
        <p:txBody>
          <a:bodyPr/>
          <a:lstStyle/>
          <a:p>
            <a:fld id="{7A5C544E-886D-44C4-82BE-CF5E58AE3391}" type="slidenum">
              <a:rPr lang="en-US" smtClean="0"/>
              <a:t>‹#›</a:t>
            </a:fld>
            <a:endParaRPr lang="en-US"/>
          </a:p>
        </p:txBody>
      </p:sp>
    </p:spTree>
    <p:extLst>
      <p:ext uri="{BB962C8B-B14F-4D97-AF65-F5344CB8AC3E}">
        <p14:creationId xmlns:p14="http://schemas.microsoft.com/office/powerpoint/2010/main" val="120391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4CA36-2BF3-4CDB-A4E5-16EB0F29DD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EFFF55-24F4-4B83-B51F-1734784226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109757-6EB7-4FD7-AD4E-2A4090C1789A}"/>
              </a:ext>
            </a:extLst>
          </p:cNvPr>
          <p:cNvSpPr>
            <a:spLocks noGrp="1"/>
          </p:cNvSpPr>
          <p:nvPr>
            <p:ph type="dt" sz="half" idx="10"/>
          </p:nvPr>
        </p:nvSpPr>
        <p:spPr/>
        <p:txBody>
          <a:bodyPr/>
          <a:lstStyle/>
          <a:p>
            <a:fld id="{54C01E27-0140-4D17-9F98-CDF0F9E9E525}" type="datetimeFigureOut">
              <a:rPr lang="en-US" smtClean="0"/>
              <a:t>12/1/2021</a:t>
            </a:fld>
            <a:endParaRPr lang="en-US"/>
          </a:p>
        </p:txBody>
      </p:sp>
      <p:sp>
        <p:nvSpPr>
          <p:cNvPr id="5" name="Footer Placeholder 4">
            <a:extLst>
              <a:ext uri="{FF2B5EF4-FFF2-40B4-BE49-F238E27FC236}">
                <a16:creationId xmlns:a16="http://schemas.microsoft.com/office/drawing/2014/main" id="{70AD6837-D8A9-4E14-8EDE-5CD404909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B566F-19A1-4C07-BF1E-AB246C36B674}"/>
              </a:ext>
            </a:extLst>
          </p:cNvPr>
          <p:cNvSpPr>
            <a:spLocks noGrp="1"/>
          </p:cNvSpPr>
          <p:nvPr>
            <p:ph type="sldNum" sz="quarter" idx="12"/>
          </p:nvPr>
        </p:nvSpPr>
        <p:spPr/>
        <p:txBody>
          <a:bodyPr/>
          <a:lstStyle/>
          <a:p>
            <a:fld id="{7A5C544E-886D-44C4-82BE-CF5E58AE3391}" type="slidenum">
              <a:rPr lang="en-US" smtClean="0"/>
              <a:t>‹#›</a:t>
            </a:fld>
            <a:endParaRPr lang="en-US"/>
          </a:p>
        </p:txBody>
      </p:sp>
    </p:spTree>
    <p:extLst>
      <p:ext uri="{BB962C8B-B14F-4D97-AF65-F5344CB8AC3E}">
        <p14:creationId xmlns:p14="http://schemas.microsoft.com/office/powerpoint/2010/main" val="203983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C0907-A32C-4833-B71F-6A0E7E65DA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4473E2-CB61-4284-868B-3BA8B0BEBB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00EE9F-F409-43F1-8D85-D60D5D0FA1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72A200-393D-4FB1-B0BF-A9C959D1A00C}"/>
              </a:ext>
            </a:extLst>
          </p:cNvPr>
          <p:cNvSpPr>
            <a:spLocks noGrp="1"/>
          </p:cNvSpPr>
          <p:nvPr>
            <p:ph type="dt" sz="half" idx="10"/>
          </p:nvPr>
        </p:nvSpPr>
        <p:spPr/>
        <p:txBody>
          <a:bodyPr/>
          <a:lstStyle/>
          <a:p>
            <a:fld id="{54C01E27-0140-4D17-9F98-CDF0F9E9E525}" type="datetimeFigureOut">
              <a:rPr lang="en-US" smtClean="0"/>
              <a:t>12/1/2021</a:t>
            </a:fld>
            <a:endParaRPr lang="en-US"/>
          </a:p>
        </p:txBody>
      </p:sp>
      <p:sp>
        <p:nvSpPr>
          <p:cNvPr id="6" name="Footer Placeholder 5">
            <a:extLst>
              <a:ext uri="{FF2B5EF4-FFF2-40B4-BE49-F238E27FC236}">
                <a16:creationId xmlns:a16="http://schemas.microsoft.com/office/drawing/2014/main" id="{C221056D-34F1-4F12-B66D-4EFFB57753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6C6066-99AC-4C08-8546-A303FB74C2FE}"/>
              </a:ext>
            </a:extLst>
          </p:cNvPr>
          <p:cNvSpPr>
            <a:spLocks noGrp="1"/>
          </p:cNvSpPr>
          <p:nvPr>
            <p:ph type="sldNum" sz="quarter" idx="12"/>
          </p:nvPr>
        </p:nvSpPr>
        <p:spPr/>
        <p:txBody>
          <a:bodyPr/>
          <a:lstStyle/>
          <a:p>
            <a:fld id="{7A5C544E-886D-44C4-82BE-CF5E58AE3391}" type="slidenum">
              <a:rPr lang="en-US" smtClean="0"/>
              <a:t>‹#›</a:t>
            </a:fld>
            <a:endParaRPr lang="en-US"/>
          </a:p>
        </p:txBody>
      </p:sp>
    </p:spTree>
    <p:extLst>
      <p:ext uri="{BB962C8B-B14F-4D97-AF65-F5344CB8AC3E}">
        <p14:creationId xmlns:p14="http://schemas.microsoft.com/office/powerpoint/2010/main" val="97649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21CC3-114B-4824-BA34-EA75054D8B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85CDF1-E291-4959-A986-C9C957FCF8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C74638-C73F-4BDB-9801-3478084C5F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2F8AA3-18A1-48CD-A4F5-787998EA76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7DDE8A-6B0E-42B2-B96E-74ADBA9AF7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6579CD-F5B5-4953-B517-700074C4D15C}"/>
              </a:ext>
            </a:extLst>
          </p:cNvPr>
          <p:cNvSpPr>
            <a:spLocks noGrp="1"/>
          </p:cNvSpPr>
          <p:nvPr>
            <p:ph type="dt" sz="half" idx="10"/>
          </p:nvPr>
        </p:nvSpPr>
        <p:spPr/>
        <p:txBody>
          <a:bodyPr/>
          <a:lstStyle/>
          <a:p>
            <a:fld id="{54C01E27-0140-4D17-9F98-CDF0F9E9E525}" type="datetimeFigureOut">
              <a:rPr lang="en-US" smtClean="0"/>
              <a:t>12/1/2021</a:t>
            </a:fld>
            <a:endParaRPr lang="en-US"/>
          </a:p>
        </p:txBody>
      </p:sp>
      <p:sp>
        <p:nvSpPr>
          <p:cNvPr id="8" name="Footer Placeholder 7">
            <a:extLst>
              <a:ext uri="{FF2B5EF4-FFF2-40B4-BE49-F238E27FC236}">
                <a16:creationId xmlns:a16="http://schemas.microsoft.com/office/drawing/2014/main" id="{0A8CC9B8-000D-411E-85DC-F3AC6EDB70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15372F-0AE8-4CD5-93B0-7C30FCDD2860}"/>
              </a:ext>
            </a:extLst>
          </p:cNvPr>
          <p:cNvSpPr>
            <a:spLocks noGrp="1"/>
          </p:cNvSpPr>
          <p:nvPr>
            <p:ph type="sldNum" sz="quarter" idx="12"/>
          </p:nvPr>
        </p:nvSpPr>
        <p:spPr/>
        <p:txBody>
          <a:bodyPr/>
          <a:lstStyle/>
          <a:p>
            <a:fld id="{7A5C544E-886D-44C4-82BE-CF5E58AE3391}" type="slidenum">
              <a:rPr lang="en-US" smtClean="0"/>
              <a:t>‹#›</a:t>
            </a:fld>
            <a:endParaRPr lang="en-US"/>
          </a:p>
        </p:txBody>
      </p:sp>
    </p:spTree>
    <p:extLst>
      <p:ext uri="{BB962C8B-B14F-4D97-AF65-F5344CB8AC3E}">
        <p14:creationId xmlns:p14="http://schemas.microsoft.com/office/powerpoint/2010/main" val="131993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E2B2C-3000-4913-87E7-8594646941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411C70-5B5B-4946-93C2-CA3DB27199F0}"/>
              </a:ext>
            </a:extLst>
          </p:cNvPr>
          <p:cNvSpPr>
            <a:spLocks noGrp="1"/>
          </p:cNvSpPr>
          <p:nvPr>
            <p:ph type="dt" sz="half" idx="10"/>
          </p:nvPr>
        </p:nvSpPr>
        <p:spPr/>
        <p:txBody>
          <a:bodyPr/>
          <a:lstStyle/>
          <a:p>
            <a:fld id="{54C01E27-0140-4D17-9F98-CDF0F9E9E525}" type="datetimeFigureOut">
              <a:rPr lang="en-US" smtClean="0"/>
              <a:t>12/1/2021</a:t>
            </a:fld>
            <a:endParaRPr lang="en-US"/>
          </a:p>
        </p:txBody>
      </p:sp>
      <p:sp>
        <p:nvSpPr>
          <p:cNvPr id="4" name="Footer Placeholder 3">
            <a:extLst>
              <a:ext uri="{FF2B5EF4-FFF2-40B4-BE49-F238E27FC236}">
                <a16:creationId xmlns:a16="http://schemas.microsoft.com/office/drawing/2014/main" id="{9FE31804-7F71-4B58-9E52-C6800D9347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39870A-236D-49F1-9442-3CCE260071DA}"/>
              </a:ext>
            </a:extLst>
          </p:cNvPr>
          <p:cNvSpPr>
            <a:spLocks noGrp="1"/>
          </p:cNvSpPr>
          <p:nvPr>
            <p:ph type="sldNum" sz="quarter" idx="12"/>
          </p:nvPr>
        </p:nvSpPr>
        <p:spPr/>
        <p:txBody>
          <a:bodyPr/>
          <a:lstStyle/>
          <a:p>
            <a:fld id="{7A5C544E-886D-44C4-82BE-CF5E58AE3391}" type="slidenum">
              <a:rPr lang="en-US" smtClean="0"/>
              <a:t>‹#›</a:t>
            </a:fld>
            <a:endParaRPr lang="en-US"/>
          </a:p>
        </p:txBody>
      </p:sp>
    </p:spTree>
    <p:extLst>
      <p:ext uri="{BB962C8B-B14F-4D97-AF65-F5344CB8AC3E}">
        <p14:creationId xmlns:p14="http://schemas.microsoft.com/office/powerpoint/2010/main" val="4222057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750D41-42EA-4060-AD2E-2B34EE93BB7D}"/>
              </a:ext>
            </a:extLst>
          </p:cNvPr>
          <p:cNvSpPr>
            <a:spLocks noGrp="1"/>
          </p:cNvSpPr>
          <p:nvPr>
            <p:ph type="dt" sz="half" idx="10"/>
          </p:nvPr>
        </p:nvSpPr>
        <p:spPr/>
        <p:txBody>
          <a:bodyPr/>
          <a:lstStyle/>
          <a:p>
            <a:fld id="{54C01E27-0140-4D17-9F98-CDF0F9E9E525}" type="datetimeFigureOut">
              <a:rPr lang="en-US" smtClean="0"/>
              <a:t>12/1/2021</a:t>
            </a:fld>
            <a:endParaRPr lang="en-US"/>
          </a:p>
        </p:txBody>
      </p:sp>
      <p:sp>
        <p:nvSpPr>
          <p:cNvPr id="3" name="Footer Placeholder 2">
            <a:extLst>
              <a:ext uri="{FF2B5EF4-FFF2-40B4-BE49-F238E27FC236}">
                <a16:creationId xmlns:a16="http://schemas.microsoft.com/office/drawing/2014/main" id="{FD05DDC9-F162-4285-83C0-0312094929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DBE899-5645-4180-9A22-6307A1049109}"/>
              </a:ext>
            </a:extLst>
          </p:cNvPr>
          <p:cNvSpPr>
            <a:spLocks noGrp="1"/>
          </p:cNvSpPr>
          <p:nvPr>
            <p:ph type="sldNum" sz="quarter" idx="12"/>
          </p:nvPr>
        </p:nvSpPr>
        <p:spPr/>
        <p:txBody>
          <a:bodyPr/>
          <a:lstStyle/>
          <a:p>
            <a:fld id="{7A5C544E-886D-44C4-82BE-CF5E58AE3391}" type="slidenum">
              <a:rPr lang="en-US" smtClean="0"/>
              <a:t>‹#›</a:t>
            </a:fld>
            <a:endParaRPr lang="en-US"/>
          </a:p>
        </p:txBody>
      </p:sp>
    </p:spTree>
    <p:extLst>
      <p:ext uri="{BB962C8B-B14F-4D97-AF65-F5344CB8AC3E}">
        <p14:creationId xmlns:p14="http://schemas.microsoft.com/office/powerpoint/2010/main" val="282405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86154-A8A9-4680-BF4E-3874607024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36F6B2-FB8F-4EB8-819B-58EB94E26F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1C93B3-CE6C-45E1-89FB-6466BCE00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DFB039-9C4F-4E20-83F8-F9D201EBA14B}"/>
              </a:ext>
            </a:extLst>
          </p:cNvPr>
          <p:cNvSpPr>
            <a:spLocks noGrp="1"/>
          </p:cNvSpPr>
          <p:nvPr>
            <p:ph type="dt" sz="half" idx="10"/>
          </p:nvPr>
        </p:nvSpPr>
        <p:spPr/>
        <p:txBody>
          <a:bodyPr/>
          <a:lstStyle/>
          <a:p>
            <a:fld id="{54C01E27-0140-4D17-9F98-CDF0F9E9E525}" type="datetimeFigureOut">
              <a:rPr lang="en-US" smtClean="0"/>
              <a:t>12/1/2021</a:t>
            </a:fld>
            <a:endParaRPr lang="en-US"/>
          </a:p>
        </p:txBody>
      </p:sp>
      <p:sp>
        <p:nvSpPr>
          <p:cNvPr id="6" name="Footer Placeholder 5">
            <a:extLst>
              <a:ext uri="{FF2B5EF4-FFF2-40B4-BE49-F238E27FC236}">
                <a16:creationId xmlns:a16="http://schemas.microsoft.com/office/drawing/2014/main" id="{D946F390-4E7C-4555-B797-BE64E72141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5E8A04-12CD-40C2-8E57-F97F1F118F46}"/>
              </a:ext>
            </a:extLst>
          </p:cNvPr>
          <p:cNvSpPr>
            <a:spLocks noGrp="1"/>
          </p:cNvSpPr>
          <p:nvPr>
            <p:ph type="sldNum" sz="quarter" idx="12"/>
          </p:nvPr>
        </p:nvSpPr>
        <p:spPr/>
        <p:txBody>
          <a:bodyPr/>
          <a:lstStyle/>
          <a:p>
            <a:fld id="{7A5C544E-886D-44C4-82BE-CF5E58AE3391}" type="slidenum">
              <a:rPr lang="en-US" smtClean="0"/>
              <a:t>‹#›</a:t>
            </a:fld>
            <a:endParaRPr lang="en-US"/>
          </a:p>
        </p:txBody>
      </p:sp>
    </p:spTree>
    <p:extLst>
      <p:ext uri="{BB962C8B-B14F-4D97-AF65-F5344CB8AC3E}">
        <p14:creationId xmlns:p14="http://schemas.microsoft.com/office/powerpoint/2010/main" val="211406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47CDB-67A7-4C1A-9859-D5CB2CF557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7FF5C6-4E10-4789-8CA2-092C9B6F61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FA1208-F3C0-4A88-AD22-BB3533077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458D72-89B7-4B56-8197-9541AB897CEF}"/>
              </a:ext>
            </a:extLst>
          </p:cNvPr>
          <p:cNvSpPr>
            <a:spLocks noGrp="1"/>
          </p:cNvSpPr>
          <p:nvPr>
            <p:ph type="dt" sz="half" idx="10"/>
          </p:nvPr>
        </p:nvSpPr>
        <p:spPr/>
        <p:txBody>
          <a:bodyPr/>
          <a:lstStyle/>
          <a:p>
            <a:fld id="{54C01E27-0140-4D17-9F98-CDF0F9E9E525}" type="datetimeFigureOut">
              <a:rPr lang="en-US" smtClean="0"/>
              <a:t>12/1/2021</a:t>
            </a:fld>
            <a:endParaRPr lang="en-US"/>
          </a:p>
        </p:txBody>
      </p:sp>
      <p:sp>
        <p:nvSpPr>
          <p:cNvPr id="6" name="Footer Placeholder 5">
            <a:extLst>
              <a:ext uri="{FF2B5EF4-FFF2-40B4-BE49-F238E27FC236}">
                <a16:creationId xmlns:a16="http://schemas.microsoft.com/office/drawing/2014/main" id="{0E0482AB-36F9-48F7-839C-5F6AC01AC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952D9A-15C0-454F-B12A-B84502007059}"/>
              </a:ext>
            </a:extLst>
          </p:cNvPr>
          <p:cNvSpPr>
            <a:spLocks noGrp="1"/>
          </p:cNvSpPr>
          <p:nvPr>
            <p:ph type="sldNum" sz="quarter" idx="12"/>
          </p:nvPr>
        </p:nvSpPr>
        <p:spPr/>
        <p:txBody>
          <a:bodyPr/>
          <a:lstStyle/>
          <a:p>
            <a:fld id="{7A5C544E-886D-44C4-82BE-CF5E58AE3391}" type="slidenum">
              <a:rPr lang="en-US" smtClean="0"/>
              <a:t>‹#›</a:t>
            </a:fld>
            <a:endParaRPr lang="en-US"/>
          </a:p>
        </p:txBody>
      </p:sp>
    </p:spTree>
    <p:extLst>
      <p:ext uri="{BB962C8B-B14F-4D97-AF65-F5344CB8AC3E}">
        <p14:creationId xmlns:p14="http://schemas.microsoft.com/office/powerpoint/2010/main" val="748027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4A199C-7810-4CA4-A4AA-2FFE9F9E4B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3C06C5-3155-49E1-9B47-A3A4BE839C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391110-454F-4B66-AB7D-555F3D2980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01E27-0140-4D17-9F98-CDF0F9E9E525}" type="datetimeFigureOut">
              <a:rPr lang="en-US" smtClean="0"/>
              <a:t>12/1/2021</a:t>
            </a:fld>
            <a:endParaRPr lang="en-US"/>
          </a:p>
        </p:txBody>
      </p:sp>
      <p:sp>
        <p:nvSpPr>
          <p:cNvPr id="5" name="Footer Placeholder 4">
            <a:extLst>
              <a:ext uri="{FF2B5EF4-FFF2-40B4-BE49-F238E27FC236}">
                <a16:creationId xmlns:a16="http://schemas.microsoft.com/office/drawing/2014/main" id="{BF08CF82-F398-406D-9D19-51E22D3394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59C3D8-0579-425B-A9AA-B4A98C406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C544E-886D-44C4-82BE-CF5E58AE3391}" type="slidenum">
              <a:rPr lang="en-US" smtClean="0"/>
              <a:t>‹#›</a:t>
            </a:fld>
            <a:endParaRPr lang="en-US"/>
          </a:p>
        </p:txBody>
      </p:sp>
    </p:spTree>
    <p:extLst>
      <p:ext uri="{BB962C8B-B14F-4D97-AF65-F5344CB8AC3E}">
        <p14:creationId xmlns:p14="http://schemas.microsoft.com/office/powerpoint/2010/main" val="3281234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 name="Rectangle 109">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89A125D6-48B2-4148-A01B-C47C488358D8}"/>
              </a:ext>
            </a:extLst>
          </p:cNvPr>
          <p:cNvPicPr/>
          <p:nvPr/>
        </p:nvPicPr>
        <p:blipFill>
          <a:blip r:embed="rId3">
            <a:extLst>
              <a:ext uri="{28A0092B-C50C-407E-A947-70E740481C1C}">
                <a14:useLocalDpi xmlns:a14="http://schemas.microsoft.com/office/drawing/2010/main" val="0"/>
              </a:ext>
            </a:extLst>
          </a:blip>
          <a:stretch>
            <a:fillRect/>
          </a:stretch>
        </p:blipFill>
        <p:spPr>
          <a:xfrm>
            <a:off x="6426200" y="638175"/>
            <a:ext cx="4799013" cy="4799013"/>
          </a:xfrm>
          <a:prstGeom prst="rect">
            <a:avLst/>
          </a:prstGeom>
        </p:spPr>
      </p:pic>
      <p:pic>
        <p:nvPicPr>
          <p:cNvPr id="26" name="Picture 25">
            <a:extLst>
              <a:ext uri="{FF2B5EF4-FFF2-40B4-BE49-F238E27FC236}">
                <a16:creationId xmlns:a16="http://schemas.microsoft.com/office/drawing/2014/main" id="{94474EAA-E752-461D-B667-5C0DEF42E1A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426200" y="5508625"/>
            <a:ext cx="4799013" cy="711200"/>
          </a:xfrm>
          <a:prstGeom prst="rect">
            <a:avLst/>
          </a:prstGeom>
        </p:spPr>
      </p:pic>
      <p:sp>
        <p:nvSpPr>
          <p:cNvPr id="4" name="Title 3">
            <a:extLst>
              <a:ext uri="{FF2B5EF4-FFF2-40B4-BE49-F238E27FC236}">
                <a16:creationId xmlns:a16="http://schemas.microsoft.com/office/drawing/2014/main" id="{A2BFE9E9-9FCD-4F9B-916F-25642CD9B0A7}"/>
              </a:ext>
            </a:extLst>
          </p:cNvPr>
          <p:cNvSpPr>
            <a:spLocks noGrp="1"/>
          </p:cNvSpPr>
          <p:nvPr>
            <p:ph type="ctrTitle"/>
          </p:nvPr>
        </p:nvSpPr>
        <p:spPr>
          <a:xfrm>
            <a:off x="621629" y="640080"/>
            <a:ext cx="4225290" cy="5578816"/>
          </a:xfrm>
        </p:spPr>
        <p:txBody>
          <a:bodyPr vert="horz" lIns="91440" tIns="45720" rIns="91440" bIns="45720" rtlCol="0" anchor="ctr">
            <a:normAutofit/>
          </a:bodyPr>
          <a:lstStyle/>
          <a:p>
            <a:r>
              <a:rPr lang="en-US" sz="4400" b="1" kern="1200">
                <a:solidFill>
                  <a:srgbClr val="FFFFFF"/>
                </a:solidFill>
                <a:latin typeface="+mj-lt"/>
                <a:ea typeface="+mj-ea"/>
                <a:cs typeface="+mj-cs"/>
              </a:rPr>
              <a:t>We are a proud </a:t>
            </a:r>
            <a:br>
              <a:rPr lang="en-US" sz="4400" b="1" kern="1200">
                <a:solidFill>
                  <a:srgbClr val="FFFFFF"/>
                </a:solidFill>
                <a:latin typeface="+mj-lt"/>
                <a:ea typeface="+mj-ea"/>
                <a:cs typeface="+mj-cs"/>
              </a:rPr>
            </a:br>
            <a:r>
              <a:rPr lang="en-US" sz="4400" b="1" kern="1200">
                <a:solidFill>
                  <a:srgbClr val="FFFFFF"/>
                </a:solidFill>
                <a:latin typeface="+mj-lt"/>
                <a:ea typeface="+mj-ea"/>
                <a:cs typeface="+mj-cs"/>
              </a:rPr>
              <a:t>Partner Outreach Program</a:t>
            </a:r>
            <a:br>
              <a:rPr lang="en-US" sz="4400" b="1" kern="1200">
                <a:solidFill>
                  <a:srgbClr val="FFFFFF"/>
                </a:solidFill>
                <a:latin typeface="+mj-lt"/>
                <a:ea typeface="+mj-ea"/>
                <a:cs typeface="+mj-cs"/>
              </a:rPr>
            </a:br>
            <a:r>
              <a:rPr lang="en-US" sz="4400" b="1" kern="1200">
                <a:solidFill>
                  <a:srgbClr val="FFFFFF"/>
                </a:solidFill>
                <a:latin typeface="+mj-lt"/>
                <a:ea typeface="+mj-ea"/>
                <a:cs typeface="+mj-cs"/>
              </a:rPr>
              <a:t>Ambassador Organization</a:t>
            </a:r>
            <a:br>
              <a:rPr lang="en-US" sz="4400" kern="1200">
                <a:solidFill>
                  <a:srgbClr val="FFFFFF"/>
                </a:solidFill>
                <a:latin typeface="+mj-lt"/>
                <a:ea typeface="+mj-ea"/>
                <a:cs typeface="+mj-cs"/>
              </a:rPr>
            </a:br>
            <a:endParaRPr lang="en-US" sz="4400" kern="1200">
              <a:solidFill>
                <a:srgbClr val="FFFFFF"/>
              </a:solidFill>
              <a:latin typeface="+mj-lt"/>
              <a:ea typeface="+mj-ea"/>
              <a:cs typeface="+mj-cs"/>
            </a:endParaRPr>
          </a:p>
        </p:txBody>
      </p:sp>
    </p:spTree>
    <p:extLst>
      <p:ext uri="{BB962C8B-B14F-4D97-AF65-F5344CB8AC3E}">
        <p14:creationId xmlns:p14="http://schemas.microsoft.com/office/powerpoint/2010/main" val="32404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E34AD-ED47-4BB0-A552-BD4A5A8C37BC}"/>
              </a:ext>
            </a:extLst>
          </p:cNvPr>
          <p:cNvSpPr>
            <a:spLocks noGrp="1"/>
          </p:cNvSpPr>
          <p:nvPr>
            <p:ph type="title"/>
          </p:nvPr>
        </p:nvSpPr>
        <p:spPr>
          <a:xfrm>
            <a:off x="838201" y="3998018"/>
            <a:ext cx="3981854" cy="2216513"/>
          </a:xfrm>
        </p:spPr>
        <p:txBody>
          <a:bodyPr>
            <a:normAutofit/>
          </a:bodyPr>
          <a:lstStyle/>
          <a:p>
            <a:r>
              <a:rPr lang="en-US" sz="3700" b="0" i="0">
                <a:effectLst/>
                <a:latin typeface="system-ui"/>
              </a:rPr>
              <a:t>NIH Acknowledgement</a:t>
            </a:r>
            <a:endParaRPr lang="en-US" sz="3700"/>
          </a:p>
        </p:txBody>
      </p:sp>
      <p:pic>
        <p:nvPicPr>
          <p:cNvPr id="4" name="Picture 3" descr="A picture containing text&#10;&#10;Description automatically generated">
            <a:extLst>
              <a:ext uri="{FF2B5EF4-FFF2-40B4-BE49-F238E27FC236}">
                <a16:creationId xmlns:a16="http://schemas.microsoft.com/office/drawing/2014/main" id="{877C9FB8-BD70-4D09-9403-65E651CB5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14" y="1313466"/>
            <a:ext cx="10872172" cy="1739547"/>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a:extLst>
              <a:ext uri="{FF2B5EF4-FFF2-40B4-BE49-F238E27FC236}">
                <a16:creationId xmlns:a16="http://schemas.microsoft.com/office/drawing/2014/main" id="{350EF610-756D-4567-B4F8-0995029EC688}"/>
              </a:ext>
            </a:extLst>
          </p:cNvPr>
          <p:cNvSpPr>
            <a:spLocks noGrp="1"/>
          </p:cNvSpPr>
          <p:nvPr>
            <p:ph idx="1"/>
          </p:nvPr>
        </p:nvSpPr>
        <p:spPr>
          <a:xfrm>
            <a:off x="4970835" y="3998019"/>
            <a:ext cx="6382966" cy="2216512"/>
          </a:xfrm>
        </p:spPr>
        <p:txBody>
          <a:bodyPr>
            <a:normAutofit/>
          </a:bodyPr>
          <a:lstStyle/>
          <a:p>
            <a:r>
              <a:rPr lang="en-US" sz="2200" b="0" i="0">
                <a:effectLst/>
                <a:latin typeface="system-ui"/>
              </a:rPr>
              <a:t>Developed resources reported in this presentation are supported by the National Library of Medicine (NLM), National Institutes of Health (NIH) under cooperative agreement number </a:t>
            </a:r>
            <a:r>
              <a:rPr lang="en-US" sz="2200" b="1" i="0">
                <a:effectLst/>
                <a:latin typeface="system-ui"/>
              </a:rPr>
              <a:t>UG4LM013729</a:t>
            </a:r>
            <a:r>
              <a:rPr lang="en-US" sz="2200" b="0" i="0">
                <a:effectLst/>
                <a:latin typeface="system-ui"/>
              </a:rPr>
              <a:t>. The content is solely the responsibility of the authors and does not necessarily represent the official views of the National Institutes of Health.</a:t>
            </a:r>
          </a:p>
          <a:p>
            <a:endParaRPr lang="en-US" sz="2200"/>
          </a:p>
        </p:txBody>
      </p:sp>
    </p:spTree>
    <p:extLst>
      <p:ext uri="{BB962C8B-B14F-4D97-AF65-F5344CB8AC3E}">
        <p14:creationId xmlns:p14="http://schemas.microsoft.com/office/powerpoint/2010/main" val="984703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D4D9FC6-A301-4B05-B386-411CB254A2EF}"/>
              </a:ext>
            </a:extLst>
          </p:cNvPr>
          <p:cNvSpPr>
            <a:spLocks noGrp="1"/>
          </p:cNvSpPr>
          <p:nvPr>
            <p:ph type="title"/>
          </p:nvPr>
        </p:nvSpPr>
        <p:spPr>
          <a:xfrm>
            <a:off x="733804" y="220345"/>
            <a:ext cx="10183577" cy="2216513"/>
          </a:xfrm>
        </p:spPr>
        <p:txBody>
          <a:bodyPr>
            <a:normAutofit/>
          </a:bodyPr>
          <a:lstStyle/>
          <a:p>
            <a:r>
              <a:rPr lang="en-US" b="1" dirty="0">
                <a:solidFill>
                  <a:schemeClr val="accent1"/>
                </a:solidFill>
              </a:rPr>
              <a:t>MedlinePlus.gov</a:t>
            </a:r>
            <a:br>
              <a:rPr lang="en-US" b="1" dirty="0"/>
            </a:br>
            <a:r>
              <a:rPr lang="en-US" i="1" dirty="0"/>
              <a:t>Trusted Health Information for You</a:t>
            </a:r>
          </a:p>
        </p:txBody>
      </p:sp>
      <p:sp>
        <p:nvSpPr>
          <p:cNvPr id="12" name="Arc 11">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FA4F773-7EBC-47FC-B266-731347E7D876}"/>
              </a:ext>
            </a:extLst>
          </p:cNvPr>
          <p:cNvPicPr>
            <a:picLocks noChangeAspect="1"/>
          </p:cNvPicPr>
          <p:nvPr/>
        </p:nvPicPr>
        <p:blipFill>
          <a:blip r:embed="rId3"/>
          <a:stretch>
            <a:fillRect/>
          </a:stretch>
        </p:blipFill>
        <p:spPr>
          <a:xfrm>
            <a:off x="733805" y="2216907"/>
            <a:ext cx="10872172" cy="1576464"/>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effectLst>
            <a:outerShdw blurRad="50800" dist="38100" dir="8100000" algn="tr" rotWithShape="0">
              <a:prstClr val="black">
                <a:alpha val="40000"/>
              </a:prstClr>
            </a:outerShdw>
          </a:effectLst>
        </p:spPr>
      </p:pic>
      <p:sp>
        <p:nvSpPr>
          <p:cNvPr id="3" name="Content Placeholder 2">
            <a:extLst>
              <a:ext uri="{FF2B5EF4-FFF2-40B4-BE49-F238E27FC236}">
                <a16:creationId xmlns:a16="http://schemas.microsoft.com/office/drawing/2014/main" id="{3919D585-CC60-4508-ACEC-FEA78D1F22E1}"/>
              </a:ext>
            </a:extLst>
          </p:cNvPr>
          <p:cNvSpPr>
            <a:spLocks noGrp="1"/>
          </p:cNvSpPr>
          <p:nvPr>
            <p:ph idx="1"/>
          </p:nvPr>
        </p:nvSpPr>
        <p:spPr>
          <a:xfrm>
            <a:off x="4970835" y="3998019"/>
            <a:ext cx="6382966" cy="2216512"/>
          </a:xfrm>
        </p:spPr>
        <p:txBody>
          <a:bodyPr>
            <a:normAutofit/>
          </a:bodyPr>
          <a:lstStyle/>
          <a:p>
            <a:r>
              <a:rPr lang="en-US" dirty="0"/>
              <a:t>High quality health information</a:t>
            </a:r>
          </a:p>
          <a:p>
            <a:r>
              <a:rPr lang="en-US" dirty="0"/>
              <a:t>No advertisements</a:t>
            </a:r>
          </a:p>
          <a:p>
            <a:r>
              <a:rPr lang="en-US" dirty="0"/>
              <a:t>Purely educational</a:t>
            </a:r>
          </a:p>
          <a:p>
            <a:r>
              <a:rPr lang="en-US" dirty="0"/>
              <a:t>From the National Library of Medicine</a:t>
            </a:r>
          </a:p>
        </p:txBody>
      </p:sp>
      <p:sp>
        <p:nvSpPr>
          <p:cNvPr id="7" name="Arrow: Down 6">
            <a:extLst>
              <a:ext uri="{FF2B5EF4-FFF2-40B4-BE49-F238E27FC236}">
                <a16:creationId xmlns:a16="http://schemas.microsoft.com/office/drawing/2014/main" id="{FB3AE7E8-EACB-4153-8194-248EA52798FA}"/>
              </a:ext>
            </a:extLst>
          </p:cNvPr>
          <p:cNvSpPr/>
          <p:nvPr/>
        </p:nvSpPr>
        <p:spPr>
          <a:xfrm rot="1666380">
            <a:off x="9596459" y="984800"/>
            <a:ext cx="849085" cy="183968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20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 name="Rectangle 8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1">
            <a:extLst>
              <a:ext uri="{FF2B5EF4-FFF2-40B4-BE49-F238E27FC236}">
                <a16:creationId xmlns:a16="http://schemas.microsoft.com/office/drawing/2014/main" id="{DF8ECBA9-ED21-47B8-9256-08C52E2AFF32}"/>
              </a:ext>
            </a:extLst>
          </p:cNvPr>
          <p:cNvSpPr>
            <a:spLocks noGrp="1"/>
          </p:cNvSpPr>
          <p:nvPr>
            <p:ph idx="1"/>
          </p:nvPr>
        </p:nvSpPr>
        <p:spPr>
          <a:xfrm>
            <a:off x="4654295" y="468630"/>
            <a:ext cx="6894576" cy="1463040"/>
          </a:xfrm>
          <a:solidFill>
            <a:srgbClr val="EEEEEE"/>
          </a:solidFill>
        </p:spPr>
        <p:txBody>
          <a:bodyPr anchor="ctr">
            <a:normAutofit/>
          </a:bodyPr>
          <a:lstStyle/>
          <a:p>
            <a:pPr marL="0" indent="0">
              <a:buNone/>
            </a:pPr>
            <a:r>
              <a:rPr lang="en-US" sz="1200" b="0" i="0" dirty="0">
                <a:solidFill>
                  <a:srgbClr val="333333"/>
                </a:solidFill>
                <a:effectLst/>
                <a:latin typeface="Helvetica Neue"/>
              </a:rPr>
              <a:t>The mission of the NNLM is to provide U.S. researchers, health professionals, public health workforce, educators, and the public with equal access to biomedical and health information resources and data.</a:t>
            </a:r>
            <a:endParaRPr lang="en-US" sz="1700" dirty="0"/>
          </a:p>
        </p:txBody>
      </p:sp>
      <p:sp>
        <p:nvSpPr>
          <p:cNvPr id="16" name="TextBox 15">
            <a:extLst>
              <a:ext uri="{FF2B5EF4-FFF2-40B4-BE49-F238E27FC236}">
                <a16:creationId xmlns:a16="http://schemas.microsoft.com/office/drawing/2014/main" id="{3354A18D-3EE7-4493-95B1-0B6FDE24E0C7}"/>
              </a:ext>
            </a:extLst>
          </p:cNvPr>
          <p:cNvSpPr txBox="1"/>
          <p:nvPr/>
        </p:nvSpPr>
        <p:spPr>
          <a:xfrm>
            <a:off x="242048" y="6185647"/>
            <a:ext cx="11767072" cy="430887"/>
          </a:xfrm>
          <a:prstGeom prst="rect">
            <a:avLst/>
          </a:prstGeom>
          <a:noFill/>
        </p:spPr>
        <p:txBody>
          <a:bodyPr wrap="square" rtlCol="0">
            <a:spAutoFit/>
          </a:bodyPr>
          <a:lstStyle/>
          <a:p>
            <a:pPr algn="ctr">
              <a:spcAft>
                <a:spcPts val="600"/>
              </a:spcAft>
            </a:pPr>
            <a:r>
              <a:rPr lang="en-US" sz="1100" b="0" i="0" dirty="0">
                <a:solidFill>
                  <a:srgbClr val="666666"/>
                </a:solidFill>
                <a:effectLst/>
                <a:latin typeface="-apple-system"/>
              </a:rPr>
              <a:t>This project has been funded in whole or in part with Federal funds from the Department of Health and Human Services, National Institutes of Health, National Library of Medicine, under Grant Number UG4 LM013729 with the University of Iowa.</a:t>
            </a:r>
            <a:endParaRPr lang="en-US" sz="1100" dirty="0"/>
          </a:p>
        </p:txBody>
      </p:sp>
      <p:sp>
        <p:nvSpPr>
          <p:cNvPr id="20" name="TextBox 19">
            <a:extLst>
              <a:ext uri="{FF2B5EF4-FFF2-40B4-BE49-F238E27FC236}">
                <a16:creationId xmlns:a16="http://schemas.microsoft.com/office/drawing/2014/main" id="{2EEF3A9E-7062-4C56-A89D-EC91BFAAEA0B}"/>
              </a:ext>
            </a:extLst>
          </p:cNvPr>
          <p:cNvSpPr txBox="1"/>
          <p:nvPr/>
        </p:nvSpPr>
        <p:spPr>
          <a:xfrm>
            <a:off x="3566379" y="4749459"/>
            <a:ext cx="5118410" cy="1015663"/>
          </a:xfrm>
          <a:prstGeom prst="rect">
            <a:avLst/>
          </a:prstGeom>
          <a:noFill/>
        </p:spPr>
        <p:txBody>
          <a:bodyPr wrap="square" rtlCol="0">
            <a:spAutoFit/>
          </a:bodyPr>
          <a:lstStyle/>
          <a:p>
            <a:r>
              <a:rPr lang="en-US" sz="2000" i="1" dirty="0">
                <a:solidFill>
                  <a:srgbClr val="336298"/>
                </a:solidFill>
                <a:latin typeface="Arial" panose="020B0604020202020204" pitchFamily="34" charset="0"/>
                <a:cs typeface="Arial" panose="020B0604020202020204" pitchFamily="34" charset="0"/>
              </a:rPr>
              <a:t>Region6-RML@uiowa.edu</a:t>
            </a:r>
          </a:p>
          <a:p>
            <a:endParaRPr lang="en-US" sz="2000" i="1" dirty="0">
              <a:solidFill>
                <a:srgbClr val="336298"/>
              </a:solidFill>
              <a:latin typeface="Arial" panose="020B0604020202020204" pitchFamily="34" charset="0"/>
              <a:cs typeface="Arial" panose="020B0604020202020204" pitchFamily="34" charset="0"/>
            </a:endParaRPr>
          </a:p>
          <a:p>
            <a:r>
              <a:rPr lang="en-US" sz="2000" i="1" dirty="0">
                <a:solidFill>
                  <a:srgbClr val="336298"/>
                </a:solidFill>
                <a:latin typeface="Arial" panose="020B0604020202020204" pitchFamily="34" charset="0"/>
                <a:cs typeface="Arial" panose="020B0604020202020204" pitchFamily="34" charset="0"/>
              </a:rPr>
              <a:t>nnlm.gov</a:t>
            </a:r>
          </a:p>
        </p:txBody>
      </p:sp>
      <p:pic>
        <p:nvPicPr>
          <p:cNvPr id="3" name="Picture 2" descr="A picture containing text&#10;&#10;Description automatically generated">
            <a:extLst>
              <a:ext uri="{FF2B5EF4-FFF2-40B4-BE49-F238E27FC236}">
                <a16:creationId xmlns:a16="http://schemas.microsoft.com/office/drawing/2014/main" id="{C075EAFA-23F4-4E55-AA94-B345599F1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243" y="3101450"/>
            <a:ext cx="9986682" cy="1602289"/>
          </a:xfrm>
          <a:prstGeom prst="rect">
            <a:avLst/>
          </a:prstGeom>
        </p:spPr>
      </p:pic>
      <p:pic>
        <p:nvPicPr>
          <p:cNvPr id="10" name="Picture 9" descr="Map&#10;&#10;Description automatically generated">
            <a:extLst>
              <a:ext uri="{FF2B5EF4-FFF2-40B4-BE49-F238E27FC236}">
                <a16:creationId xmlns:a16="http://schemas.microsoft.com/office/drawing/2014/main" id="{241C38F7-CE67-49F5-8408-8F0D5294D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985" y="430761"/>
            <a:ext cx="3077181" cy="2057429"/>
          </a:xfrm>
          <a:prstGeom prst="rect">
            <a:avLst/>
          </a:prstGeom>
        </p:spPr>
      </p:pic>
    </p:spTree>
    <p:extLst>
      <p:ext uri="{BB962C8B-B14F-4D97-AF65-F5344CB8AC3E}">
        <p14:creationId xmlns:p14="http://schemas.microsoft.com/office/powerpoint/2010/main" val="3546367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516</Words>
  <Application>Microsoft Office PowerPoint</Application>
  <PresentationFormat>Widescreen</PresentationFormat>
  <Paragraphs>22</Paragraphs>
  <Slides>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-apple-system</vt:lpstr>
      <vt:lpstr>Arial</vt:lpstr>
      <vt:lpstr>Calibri</vt:lpstr>
      <vt:lpstr>Calibri Light</vt:lpstr>
      <vt:lpstr>Helvetica Neue</vt:lpstr>
      <vt:lpstr>Lucida Grande</vt:lpstr>
      <vt:lpstr>system-ui</vt:lpstr>
      <vt:lpstr>Office Theme</vt:lpstr>
      <vt:lpstr>We are a proud  Partner Outreach Program Ambassador Organization </vt:lpstr>
      <vt:lpstr>NIH Acknowledgement</vt:lpstr>
      <vt:lpstr>MedlinePlus.gov Trusted Health Information for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Leskovec, Jacqueline</dc:creator>
  <cp:lastModifiedBy>Leskovec, Jacqueline</cp:lastModifiedBy>
  <cp:revision>16</cp:revision>
  <dcterms:created xsi:type="dcterms:W3CDTF">2021-04-27T18:52:29Z</dcterms:created>
  <dcterms:modified xsi:type="dcterms:W3CDTF">2021-12-01T21:54:00Z</dcterms:modified>
</cp:coreProperties>
</file>