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524" r:id="rId5"/>
    <p:sldId id="476" r:id="rId6"/>
    <p:sldId id="475" r:id="rId7"/>
    <p:sldId id="414" r:id="rId8"/>
    <p:sldId id="477" r:id="rId9"/>
    <p:sldId id="478" r:id="rId10"/>
    <p:sldId id="479" r:id="rId11"/>
    <p:sldId id="480" r:id="rId12"/>
    <p:sldId id="481" r:id="rId13"/>
    <p:sldId id="482" r:id="rId14"/>
    <p:sldId id="483" r:id="rId15"/>
    <p:sldId id="485" r:id="rId16"/>
    <p:sldId id="484" r:id="rId17"/>
    <p:sldId id="486" r:id="rId18"/>
    <p:sldId id="487"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02" r:id="rId33"/>
    <p:sldId id="503" r:id="rId34"/>
    <p:sldId id="504" r:id="rId35"/>
    <p:sldId id="507" r:id="rId36"/>
    <p:sldId id="508" r:id="rId37"/>
    <p:sldId id="509" r:id="rId38"/>
    <p:sldId id="510" r:id="rId39"/>
    <p:sldId id="511" r:id="rId40"/>
    <p:sldId id="512" r:id="rId41"/>
    <p:sldId id="513" r:id="rId42"/>
    <p:sldId id="514" r:id="rId43"/>
    <p:sldId id="515" r:id="rId44"/>
    <p:sldId id="516" r:id="rId45"/>
    <p:sldId id="518" r:id="rId46"/>
    <p:sldId id="519" r:id="rId47"/>
    <p:sldId id="521" r:id="rId48"/>
    <p:sldId id="522" r:id="rId49"/>
    <p:sldId id="520" r:id="rId50"/>
    <p:sldId id="466" r:id="rId51"/>
    <p:sldId id="52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 Why MedlinePlus?" id="{CF4048CB-84F1-4266-8C96-2EA9EC967102}">
          <p14:sldIdLst>
            <p14:sldId id="524"/>
            <p14:sldId id="476"/>
            <p14:sldId id="475"/>
            <p14:sldId id="414"/>
            <p14:sldId id="477"/>
            <p14:sldId id="478"/>
          </p14:sldIdLst>
        </p14:section>
        <p14:section name="2. Health Topics" id="{5E2E873F-2B84-4D42-A74B-E6426D041631}">
          <p14:sldIdLst>
            <p14:sldId id="479"/>
            <p14:sldId id="480"/>
            <p14:sldId id="481"/>
            <p14:sldId id="482"/>
            <p14:sldId id="483"/>
            <p14:sldId id="485"/>
            <p14:sldId id="484"/>
            <p14:sldId id="486"/>
            <p14:sldId id="487"/>
            <p14:sldId id="489"/>
            <p14:sldId id="490"/>
            <p14:sldId id="491"/>
            <p14:sldId id="492"/>
          </p14:sldIdLst>
        </p14:section>
        <p14:section name="3. Drugs and Supplements" id="{A4DD6CE4-4F9A-46FA-B4DA-E8E5D2C8D195}">
          <p14:sldIdLst>
            <p14:sldId id="493"/>
            <p14:sldId id="494"/>
            <p14:sldId id="495"/>
            <p14:sldId id="496"/>
            <p14:sldId id="497"/>
            <p14:sldId id="498"/>
            <p14:sldId id="499"/>
            <p14:sldId id="500"/>
            <p14:sldId id="501"/>
            <p14:sldId id="502"/>
            <p14:sldId id="503"/>
            <p14:sldId id="504"/>
          </p14:sldIdLst>
        </p14:section>
        <p14:section name="4. Genetics" id="{878CD025-56C6-4B34-AA36-0AF9B8BB9C9B}">
          <p14:sldIdLst>
            <p14:sldId id="507"/>
            <p14:sldId id="508"/>
            <p14:sldId id="509"/>
            <p14:sldId id="510"/>
            <p14:sldId id="511"/>
            <p14:sldId id="512"/>
            <p14:sldId id="513"/>
          </p14:sldIdLst>
        </p14:section>
        <p14:section name="5. Medical Tests" id="{73F45E87-BC61-417B-B73E-5999CC09CA3C}">
          <p14:sldIdLst>
            <p14:sldId id="514"/>
            <p14:sldId id="515"/>
            <p14:sldId id="516"/>
          </p14:sldIdLst>
        </p14:section>
        <p14:section name="6. Additional Features" id="{8DA995B9-B291-45BA-B44B-C2A8A571EF99}">
          <p14:sldIdLst>
            <p14:sldId id="518"/>
            <p14:sldId id="519"/>
            <p14:sldId id="521"/>
            <p14:sldId id="522"/>
            <p14:sldId id="520"/>
          </p14:sldIdLst>
        </p14:section>
        <p14:section name="Evaluating Health Information" id="{96C10CF8-0C6E-44F0-8952-6E12CBA5EB8E}">
          <p14:sldIdLst>
            <p14:sldId id="466"/>
            <p14:sldId id="5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711F16-1EFB-4E03-84E4-18FA81D494AB}" v="1" dt="2023-12-14T17:44:11.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2208" autoAdjust="0"/>
  </p:normalViewPr>
  <p:slideViewPr>
    <p:cSldViewPr snapToGrid="0">
      <p:cViewPr varScale="1">
        <p:scale>
          <a:sx n="82" d="100"/>
          <a:sy n="82" d="100"/>
        </p:scale>
        <p:origin x="132" y="114"/>
      </p:cViewPr>
      <p:guideLst/>
    </p:cSldViewPr>
  </p:slideViewPr>
  <p:outlineViewPr>
    <p:cViewPr>
      <p:scale>
        <a:sx n="33" d="100"/>
        <a:sy n="33" d="100"/>
      </p:scale>
      <p:origin x="0" y="-40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wski, Kate B. (NIH/NLM) [E]" userId="510b8ba5-6be9-4c1f-bfe6-14504a8dd3d0" providerId="ADAL" clId="{DAF276F7-B039-4E87-82DE-33F7A0F5D8E8}"/>
    <pc:docChg chg="modSld">
      <pc:chgData name="Majewski, Kate B. (NIH/NLM) [E]" userId="510b8ba5-6be9-4c1f-bfe6-14504a8dd3d0" providerId="ADAL" clId="{DAF276F7-B039-4E87-82DE-33F7A0F5D8E8}" dt="2023-12-14T18:11:14.135" v="192" actId="1076"/>
      <pc:docMkLst>
        <pc:docMk/>
      </pc:docMkLst>
      <pc:sldChg chg="modSp mod">
        <pc:chgData name="Majewski, Kate B. (NIH/NLM) [E]" userId="510b8ba5-6be9-4c1f-bfe6-14504a8dd3d0" providerId="ADAL" clId="{DAF276F7-B039-4E87-82DE-33F7A0F5D8E8}" dt="2023-12-14T16:31:49.586" v="191" actId="962"/>
        <pc:sldMkLst>
          <pc:docMk/>
          <pc:sldMk cId="1482511177" sldId="414"/>
        </pc:sldMkLst>
        <pc:picChg chg="mod">
          <ac:chgData name="Majewski, Kate B. (NIH/NLM) [E]" userId="510b8ba5-6be9-4c1f-bfe6-14504a8dd3d0" providerId="ADAL" clId="{DAF276F7-B039-4E87-82DE-33F7A0F5D8E8}" dt="2023-12-14T16:31:49.586" v="191" actId="962"/>
          <ac:picMkLst>
            <pc:docMk/>
            <pc:sldMk cId="1482511177" sldId="414"/>
            <ac:picMk id="8" creationId="{BD35BEB7-5154-C939-2156-79B3F9C5A6B3}"/>
          </ac:picMkLst>
        </pc:picChg>
      </pc:sldChg>
      <pc:sldChg chg="modSp mod">
        <pc:chgData name="Majewski, Kate B. (NIH/NLM) [E]" userId="510b8ba5-6be9-4c1f-bfe6-14504a8dd3d0" providerId="ADAL" clId="{DAF276F7-B039-4E87-82DE-33F7A0F5D8E8}" dt="2023-12-14T16:31:04.323" v="183" actId="962"/>
        <pc:sldMkLst>
          <pc:docMk/>
          <pc:sldMk cId="1231923617" sldId="494"/>
        </pc:sldMkLst>
        <pc:picChg chg="mod">
          <ac:chgData name="Majewski, Kate B. (NIH/NLM) [E]" userId="510b8ba5-6be9-4c1f-bfe6-14504a8dd3d0" providerId="ADAL" clId="{DAF276F7-B039-4E87-82DE-33F7A0F5D8E8}" dt="2023-12-14T16:31:04.323" v="183" actId="962"/>
          <ac:picMkLst>
            <pc:docMk/>
            <pc:sldMk cId="1231923617" sldId="494"/>
            <ac:picMk id="6" creationId="{5967E09B-AC83-A7C4-99FF-4A8D94EA0C3B}"/>
          </ac:picMkLst>
        </pc:picChg>
      </pc:sldChg>
      <pc:sldChg chg="modSp mod">
        <pc:chgData name="Majewski, Kate B. (NIH/NLM) [E]" userId="510b8ba5-6be9-4c1f-bfe6-14504a8dd3d0" providerId="ADAL" clId="{DAF276F7-B039-4E87-82DE-33F7A0F5D8E8}" dt="2023-12-14T18:11:14.135" v="192" actId="1076"/>
        <pc:sldMkLst>
          <pc:docMk/>
          <pc:sldMk cId="3526651703" sldId="496"/>
        </pc:sldMkLst>
        <pc:picChg chg="mod">
          <ac:chgData name="Majewski, Kate B. (NIH/NLM) [E]" userId="510b8ba5-6be9-4c1f-bfe6-14504a8dd3d0" providerId="ADAL" clId="{DAF276F7-B039-4E87-82DE-33F7A0F5D8E8}" dt="2023-12-14T18:11:14.135" v="192" actId="1076"/>
          <ac:picMkLst>
            <pc:docMk/>
            <pc:sldMk cId="3526651703" sldId="496"/>
            <ac:picMk id="8" creationId="{C6A534EB-88AF-9C77-7A1D-AA5734587AF6}"/>
          </ac:picMkLst>
        </pc:picChg>
      </pc:sldChg>
    </pc:docChg>
  </pc:docChgLst>
  <pc:docChgLst>
    <pc:chgData name="To, Louise (NIH/NLM) [E]" userId="4c3b81f3-8a8c-45af-bacf-a8480cb94ed6" providerId="ADAL" clId="{EC711F16-1EFB-4E03-84E4-18FA81D494AB}"/>
    <pc:docChg chg="modSld">
      <pc:chgData name="To, Louise (NIH/NLM) [E]" userId="4c3b81f3-8a8c-45af-bacf-a8480cb94ed6" providerId="ADAL" clId="{EC711F16-1EFB-4E03-84E4-18FA81D494AB}" dt="2023-12-14T17:47:55.740" v="2801" actId="962"/>
      <pc:docMkLst>
        <pc:docMk/>
      </pc:docMkLst>
      <pc:sldChg chg="modSp mod">
        <pc:chgData name="To, Louise (NIH/NLM) [E]" userId="4c3b81f3-8a8c-45af-bacf-a8480cb94ed6" providerId="ADAL" clId="{EC711F16-1EFB-4E03-84E4-18FA81D494AB}" dt="2023-12-14T17:47:37.344" v="2781" actId="962"/>
        <pc:sldMkLst>
          <pc:docMk/>
          <pc:sldMk cId="2979671235" sldId="466"/>
        </pc:sldMkLst>
        <pc:picChg chg="mod">
          <ac:chgData name="To, Louise (NIH/NLM) [E]" userId="4c3b81f3-8a8c-45af-bacf-a8480cb94ed6" providerId="ADAL" clId="{EC711F16-1EFB-4E03-84E4-18FA81D494AB}" dt="2023-12-14T17:47:37.344" v="2781" actId="962"/>
          <ac:picMkLst>
            <pc:docMk/>
            <pc:sldMk cId="2979671235" sldId="466"/>
            <ac:picMk id="3" creationId="{3BA46954-4554-4A1C-8440-CB31B4A68075}"/>
          </ac:picMkLst>
        </pc:picChg>
      </pc:sldChg>
      <pc:sldChg chg="modSp mod">
        <pc:chgData name="To, Louise (NIH/NLM) [E]" userId="4c3b81f3-8a8c-45af-bacf-a8480cb94ed6" providerId="ADAL" clId="{EC711F16-1EFB-4E03-84E4-18FA81D494AB}" dt="2023-12-14T17:20:07.168" v="279" actId="962"/>
        <pc:sldMkLst>
          <pc:docMk/>
          <pc:sldMk cId="2047356619" sldId="495"/>
        </pc:sldMkLst>
        <pc:picChg chg="mod">
          <ac:chgData name="To, Louise (NIH/NLM) [E]" userId="4c3b81f3-8a8c-45af-bacf-a8480cb94ed6" providerId="ADAL" clId="{EC711F16-1EFB-4E03-84E4-18FA81D494AB}" dt="2023-12-14T17:20:07.168" v="279" actId="962"/>
          <ac:picMkLst>
            <pc:docMk/>
            <pc:sldMk cId="2047356619" sldId="495"/>
            <ac:picMk id="4" creationId="{1D24CCDA-B808-9713-A95B-10DA00433237}"/>
          </ac:picMkLst>
        </pc:picChg>
      </pc:sldChg>
      <pc:sldChg chg="modSp mod">
        <pc:chgData name="To, Louise (NIH/NLM) [E]" userId="4c3b81f3-8a8c-45af-bacf-a8480cb94ed6" providerId="ADAL" clId="{EC711F16-1EFB-4E03-84E4-18FA81D494AB}" dt="2023-12-14T17:21:02.874" v="477" actId="962"/>
        <pc:sldMkLst>
          <pc:docMk/>
          <pc:sldMk cId="3526651703" sldId="496"/>
        </pc:sldMkLst>
        <pc:picChg chg="mod">
          <ac:chgData name="To, Louise (NIH/NLM) [E]" userId="4c3b81f3-8a8c-45af-bacf-a8480cb94ed6" providerId="ADAL" clId="{EC711F16-1EFB-4E03-84E4-18FA81D494AB}" dt="2023-12-14T17:21:02.874" v="477" actId="962"/>
          <ac:picMkLst>
            <pc:docMk/>
            <pc:sldMk cId="3526651703" sldId="496"/>
            <ac:picMk id="8" creationId="{C6A534EB-88AF-9C77-7A1D-AA5734587AF6}"/>
          </ac:picMkLst>
        </pc:picChg>
      </pc:sldChg>
      <pc:sldChg chg="modSp mod">
        <pc:chgData name="To, Louise (NIH/NLM) [E]" userId="4c3b81f3-8a8c-45af-bacf-a8480cb94ed6" providerId="ADAL" clId="{EC711F16-1EFB-4E03-84E4-18FA81D494AB}" dt="2023-12-14T17:21:34.173" v="549" actId="962"/>
        <pc:sldMkLst>
          <pc:docMk/>
          <pc:sldMk cId="3356262485" sldId="497"/>
        </pc:sldMkLst>
        <pc:picChg chg="mod">
          <ac:chgData name="To, Louise (NIH/NLM) [E]" userId="4c3b81f3-8a8c-45af-bacf-a8480cb94ed6" providerId="ADAL" clId="{EC711F16-1EFB-4E03-84E4-18FA81D494AB}" dt="2023-12-14T17:21:34.173" v="549" actId="962"/>
          <ac:picMkLst>
            <pc:docMk/>
            <pc:sldMk cId="3356262485" sldId="497"/>
            <ac:picMk id="4" creationId="{204F5D7C-4E8E-FE24-BDCC-807D3B912611}"/>
          </ac:picMkLst>
        </pc:picChg>
      </pc:sldChg>
      <pc:sldChg chg="modSp mod">
        <pc:chgData name="To, Louise (NIH/NLM) [E]" userId="4c3b81f3-8a8c-45af-bacf-a8480cb94ed6" providerId="ADAL" clId="{EC711F16-1EFB-4E03-84E4-18FA81D494AB}" dt="2023-12-14T17:23:18.874" v="565" actId="962"/>
        <pc:sldMkLst>
          <pc:docMk/>
          <pc:sldMk cId="1423649010" sldId="498"/>
        </pc:sldMkLst>
        <pc:picChg chg="mod">
          <ac:chgData name="To, Louise (NIH/NLM) [E]" userId="4c3b81f3-8a8c-45af-bacf-a8480cb94ed6" providerId="ADAL" clId="{EC711F16-1EFB-4E03-84E4-18FA81D494AB}" dt="2023-12-14T17:23:18.874" v="565" actId="962"/>
          <ac:picMkLst>
            <pc:docMk/>
            <pc:sldMk cId="1423649010" sldId="498"/>
            <ac:picMk id="4" creationId="{29F9AF3A-6726-8070-B0FE-35B0709EA6E2}"/>
          </ac:picMkLst>
        </pc:picChg>
      </pc:sldChg>
      <pc:sldChg chg="modSp mod">
        <pc:chgData name="To, Louise (NIH/NLM) [E]" userId="4c3b81f3-8a8c-45af-bacf-a8480cb94ed6" providerId="ADAL" clId="{EC711F16-1EFB-4E03-84E4-18FA81D494AB}" dt="2023-12-14T17:24:23.907" v="655" actId="962"/>
        <pc:sldMkLst>
          <pc:docMk/>
          <pc:sldMk cId="886932867" sldId="499"/>
        </pc:sldMkLst>
        <pc:picChg chg="mod">
          <ac:chgData name="To, Louise (NIH/NLM) [E]" userId="4c3b81f3-8a8c-45af-bacf-a8480cb94ed6" providerId="ADAL" clId="{EC711F16-1EFB-4E03-84E4-18FA81D494AB}" dt="2023-12-14T17:24:23.907" v="655" actId="962"/>
          <ac:picMkLst>
            <pc:docMk/>
            <pc:sldMk cId="886932867" sldId="499"/>
            <ac:picMk id="8" creationId="{BD35BEB7-5154-C939-2156-79B3F9C5A6B3}"/>
          </ac:picMkLst>
        </pc:picChg>
      </pc:sldChg>
      <pc:sldChg chg="modSp mod">
        <pc:chgData name="To, Louise (NIH/NLM) [E]" userId="4c3b81f3-8a8c-45af-bacf-a8480cb94ed6" providerId="ADAL" clId="{EC711F16-1EFB-4E03-84E4-18FA81D494AB}" dt="2023-12-14T17:24:43.946" v="723" actId="962"/>
        <pc:sldMkLst>
          <pc:docMk/>
          <pc:sldMk cId="1643494438" sldId="500"/>
        </pc:sldMkLst>
        <pc:picChg chg="mod">
          <ac:chgData name="To, Louise (NIH/NLM) [E]" userId="4c3b81f3-8a8c-45af-bacf-a8480cb94ed6" providerId="ADAL" clId="{EC711F16-1EFB-4E03-84E4-18FA81D494AB}" dt="2023-12-14T17:24:43.946" v="723" actId="962"/>
          <ac:picMkLst>
            <pc:docMk/>
            <pc:sldMk cId="1643494438" sldId="500"/>
            <ac:picMk id="4" creationId="{441295F2-F964-9409-9D9E-BF3C82C635FC}"/>
          </ac:picMkLst>
        </pc:picChg>
      </pc:sldChg>
      <pc:sldChg chg="modSp mod">
        <pc:chgData name="To, Louise (NIH/NLM) [E]" userId="4c3b81f3-8a8c-45af-bacf-a8480cb94ed6" providerId="ADAL" clId="{EC711F16-1EFB-4E03-84E4-18FA81D494AB}" dt="2023-12-14T17:30:15.801" v="867" actId="962"/>
        <pc:sldMkLst>
          <pc:docMk/>
          <pc:sldMk cId="61893382" sldId="501"/>
        </pc:sldMkLst>
        <pc:picChg chg="mod">
          <ac:chgData name="To, Louise (NIH/NLM) [E]" userId="4c3b81f3-8a8c-45af-bacf-a8480cb94ed6" providerId="ADAL" clId="{EC711F16-1EFB-4E03-84E4-18FA81D494AB}" dt="2023-12-14T17:30:15.801" v="867" actId="962"/>
          <ac:picMkLst>
            <pc:docMk/>
            <pc:sldMk cId="61893382" sldId="501"/>
            <ac:picMk id="4" creationId="{ED142FB9-D3EE-318D-5244-9F0EEB0B2165}"/>
          </ac:picMkLst>
        </pc:picChg>
      </pc:sldChg>
      <pc:sldChg chg="modSp mod">
        <pc:chgData name="To, Louise (NIH/NLM) [E]" userId="4c3b81f3-8a8c-45af-bacf-a8480cb94ed6" providerId="ADAL" clId="{EC711F16-1EFB-4E03-84E4-18FA81D494AB}" dt="2023-12-14T17:30:54.724" v="873" actId="962"/>
        <pc:sldMkLst>
          <pc:docMk/>
          <pc:sldMk cId="4045925417" sldId="503"/>
        </pc:sldMkLst>
        <pc:picChg chg="mod">
          <ac:chgData name="To, Louise (NIH/NLM) [E]" userId="4c3b81f3-8a8c-45af-bacf-a8480cb94ed6" providerId="ADAL" clId="{EC711F16-1EFB-4E03-84E4-18FA81D494AB}" dt="2023-12-14T17:30:54.724" v="873" actId="962"/>
          <ac:picMkLst>
            <pc:docMk/>
            <pc:sldMk cId="4045925417" sldId="503"/>
            <ac:picMk id="4" creationId="{ED142FB9-D3EE-318D-5244-9F0EEB0B2165}"/>
          </ac:picMkLst>
        </pc:picChg>
      </pc:sldChg>
      <pc:sldChg chg="modSp mod">
        <pc:chgData name="To, Louise (NIH/NLM) [E]" userId="4c3b81f3-8a8c-45af-bacf-a8480cb94ed6" providerId="ADAL" clId="{EC711F16-1EFB-4E03-84E4-18FA81D494AB}" dt="2023-12-14T17:31:31.893" v="953" actId="962"/>
        <pc:sldMkLst>
          <pc:docMk/>
          <pc:sldMk cId="180801958" sldId="504"/>
        </pc:sldMkLst>
        <pc:picChg chg="mod">
          <ac:chgData name="To, Louise (NIH/NLM) [E]" userId="4c3b81f3-8a8c-45af-bacf-a8480cb94ed6" providerId="ADAL" clId="{EC711F16-1EFB-4E03-84E4-18FA81D494AB}" dt="2023-12-14T17:31:31.893" v="953" actId="962"/>
          <ac:picMkLst>
            <pc:docMk/>
            <pc:sldMk cId="180801958" sldId="504"/>
            <ac:picMk id="4" creationId="{690B572B-E8DE-3F74-9A12-74339BF3799B}"/>
          </ac:picMkLst>
        </pc:picChg>
      </pc:sldChg>
      <pc:sldChg chg="modSp mod">
        <pc:chgData name="To, Louise (NIH/NLM) [E]" userId="4c3b81f3-8a8c-45af-bacf-a8480cb94ed6" providerId="ADAL" clId="{EC711F16-1EFB-4E03-84E4-18FA81D494AB}" dt="2023-12-14T17:32:27.642" v="972" actId="962"/>
        <pc:sldMkLst>
          <pc:docMk/>
          <pc:sldMk cId="874430999" sldId="507"/>
        </pc:sldMkLst>
        <pc:spChg chg="mod">
          <ac:chgData name="To, Louise (NIH/NLM) [E]" userId="4c3b81f3-8a8c-45af-bacf-a8480cb94ed6" providerId="ADAL" clId="{EC711F16-1EFB-4E03-84E4-18FA81D494AB}" dt="2023-12-14T17:32:07.210" v="954" actId="14100"/>
          <ac:spMkLst>
            <pc:docMk/>
            <pc:sldMk cId="874430999" sldId="507"/>
            <ac:spMk id="5" creationId="{49546177-6A51-6E24-9FA5-D14FE6D0A6A0}"/>
          </ac:spMkLst>
        </pc:spChg>
        <pc:picChg chg="mod">
          <ac:chgData name="To, Louise (NIH/NLM) [E]" userId="4c3b81f3-8a8c-45af-bacf-a8480cb94ed6" providerId="ADAL" clId="{EC711F16-1EFB-4E03-84E4-18FA81D494AB}" dt="2023-12-14T17:32:27.642" v="972" actId="962"/>
          <ac:picMkLst>
            <pc:docMk/>
            <pc:sldMk cId="874430999" sldId="507"/>
            <ac:picMk id="4" creationId="{A6135305-C782-3F5B-5456-1D5BF53FF5F8}"/>
          </ac:picMkLst>
        </pc:picChg>
      </pc:sldChg>
      <pc:sldChg chg="modSp mod">
        <pc:chgData name="To, Louise (NIH/NLM) [E]" userId="4c3b81f3-8a8c-45af-bacf-a8480cb94ed6" providerId="ADAL" clId="{EC711F16-1EFB-4E03-84E4-18FA81D494AB}" dt="2023-12-14T17:33:12.049" v="990" actId="962"/>
        <pc:sldMkLst>
          <pc:docMk/>
          <pc:sldMk cId="2216061188" sldId="508"/>
        </pc:sldMkLst>
        <pc:picChg chg="mod">
          <ac:chgData name="To, Louise (NIH/NLM) [E]" userId="4c3b81f3-8a8c-45af-bacf-a8480cb94ed6" providerId="ADAL" clId="{EC711F16-1EFB-4E03-84E4-18FA81D494AB}" dt="2023-12-14T17:33:12.049" v="990" actId="962"/>
          <ac:picMkLst>
            <pc:docMk/>
            <pc:sldMk cId="2216061188" sldId="508"/>
            <ac:picMk id="4" creationId="{D20F4BD9-98A1-C20A-EC21-41045C77B3CA}"/>
          </ac:picMkLst>
        </pc:picChg>
      </pc:sldChg>
      <pc:sldChg chg="modSp mod">
        <pc:chgData name="To, Louise (NIH/NLM) [E]" userId="4c3b81f3-8a8c-45af-bacf-a8480cb94ed6" providerId="ADAL" clId="{EC711F16-1EFB-4E03-84E4-18FA81D494AB}" dt="2023-12-14T17:34:11.114" v="1126" actId="962"/>
        <pc:sldMkLst>
          <pc:docMk/>
          <pc:sldMk cId="3604959859" sldId="509"/>
        </pc:sldMkLst>
        <pc:picChg chg="mod">
          <ac:chgData name="To, Louise (NIH/NLM) [E]" userId="4c3b81f3-8a8c-45af-bacf-a8480cb94ed6" providerId="ADAL" clId="{EC711F16-1EFB-4E03-84E4-18FA81D494AB}" dt="2023-12-14T17:34:11.114" v="1126" actId="962"/>
          <ac:picMkLst>
            <pc:docMk/>
            <pc:sldMk cId="3604959859" sldId="509"/>
            <ac:picMk id="6" creationId="{B7DDCC83-4E38-E379-F47D-0CAF930459B4}"/>
          </ac:picMkLst>
        </pc:picChg>
      </pc:sldChg>
      <pc:sldChg chg="modSp mod">
        <pc:chgData name="To, Louise (NIH/NLM) [E]" userId="4c3b81f3-8a8c-45af-bacf-a8480cb94ed6" providerId="ADAL" clId="{EC711F16-1EFB-4E03-84E4-18FA81D494AB}" dt="2023-12-14T17:40:38.469" v="1958" actId="962"/>
        <pc:sldMkLst>
          <pc:docMk/>
          <pc:sldMk cId="3587014075" sldId="510"/>
        </pc:sldMkLst>
        <pc:picChg chg="mod">
          <ac:chgData name="To, Louise (NIH/NLM) [E]" userId="4c3b81f3-8a8c-45af-bacf-a8480cb94ed6" providerId="ADAL" clId="{EC711F16-1EFB-4E03-84E4-18FA81D494AB}" dt="2023-12-14T17:34:27.885" v="1162" actId="962"/>
          <ac:picMkLst>
            <pc:docMk/>
            <pc:sldMk cId="3587014075" sldId="510"/>
            <ac:picMk id="4" creationId="{970F7318-26ED-8B6D-7948-5D69B86BFC3F}"/>
          </ac:picMkLst>
        </pc:picChg>
        <pc:picChg chg="mod">
          <ac:chgData name="To, Louise (NIH/NLM) [E]" userId="4c3b81f3-8a8c-45af-bacf-a8480cb94ed6" providerId="ADAL" clId="{EC711F16-1EFB-4E03-84E4-18FA81D494AB}" dt="2023-12-14T17:40:38.469" v="1958" actId="962"/>
          <ac:picMkLst>
            <pc:docMk/>
            <pc:sldMk cId="3587014075" sldId="510"/>
            <ac:picMk id="6" creationId="{17942246-89F7-6BD2-7260-9C1FB398EDD9}"/>
          </ac:picMkLst>
        </pc:picChg>
      </pc:sldChg>
      <pc:sldChg chg="modSp mod">
        <pc:chgData name="To, Louise (NIH/NLM) [E]" userId="4c3b81f3-8a8c-45af-bacf-a8480cb94ed6" providerId="ADAL" clId="{EC711F16-1EFB-4E03-84E4-18FA81D494AB}" dt="2023-12-14T17:35:49.734" v="1272" actId="962"/>
        <pc:sldMkLst>
          <pc:docMk/>
          <pc:sldMk cId="2514208147" sldId="511"/>
        </pc:sldMkLst>
        <pc:picChg chg="mod">
          <ac:chgData name="To, Louise (NIH/NLM) [E]" userId="4c3b81f3-8a8c-45af-bacf-a8480cb94ed6" providerId="ADAL" clId="{EC711F16-1EFB-4E03-84E4-18FA81D494AB}" dt="2023-12-14T17:35:49.734" v="1272" actId="962"/>
          <ac:picMkLst>
            <pc:docMk/>
            <pc:sldMk cId="2514208147" sldId="511"/>
            <ac:picMk id="4" creationId="{D20F4BD9-98A1-C20A-EC21-41045C77B3CA}"/>
          </ac:picMkLst>
        </pc:picChg>
      </pc:sldChg>
      <pc:sldChg chg="modSp mod">
        <pc:chgData name="To, Louise (NIH/NLM) [E]" userId="4c3b81f3-8a8c-45af-bacf-a8480cb94ed6" providerId="ADAL" clId="{EC711F16-1EFB-4E03-84E4-18FA81D494AB}" dt="2023-12-14T17:38:09.078" v="1536" actId="962"/>
        <pc:sldMkLst>
          <pc:docMk/>
          <pc:sldMk cId="2428928382" sldId="512"/>
        </pc:sldMkLst>
        <pc:picChg chg="mod">
          <ac:chgData name="To, Louise (NIH/NLM) [E]" userId="4c3b81f3-8a8c-45af-bacf-a8480cb94ed6" providerId="ADAL" clId="{EC711F16-1EFB-4E03-84E4-18FA81D494AB}" dt="2023-12-14T17:36:37.258" v="1392" actId="962"/>
          <ac:picMkLst>
            <pc:docMk/>
            <pc:sldMk cId="2428928382" sldId="512"/>
            <ac:picMk id="4" creationId="{5F96A756-47C8-6406-C4CC-00ECF81DC225}"/>
          </ac:picMkLst>
        </pc:picChg>
        <pc:picChg chg="mod">
          <ac:chgData name="To, Louise (NIH/NLM) [E]" userId="4c3b81f3-8a8c-45af-bacf-a8480cb94ed6" providerId="ADAL" clId="{EC711F16-1EFB-4E03-84E4-18FA81D494AB}" dt="2023-12-14T17:38:09.078" v="1536" actId="962"/>
          <ac:picMkLst>
            <pc:docMk/>
            <pc:sldMk cId="2428928382" sldId="512"/>
            <ac:picMk id="6" creationId="{6ED7E507-54A0-78A0-6539-DD294736F6F3}"/>
          </ac:picMkLst>
        </pc:picChg>
      </pc:sldChg>
      <pc:sldChg chg="modSp mod">
        <pc:chgData name="To, Louise (NIH/NLM) [E]" userId="4c3b81f3-8a8c-45af-bacf-a8480cb94ed6" providerId="ADAL" clId="{EC711F16-1EFB-4E03-84E4-18FA81D494AB}" dt="2023-12-14T17:38:22.845" v="1588" actId="962"/>
        <pc:sldMkLst>
          <pc:docMk/>
          <pc:sldMk cId="3250985608" sldId="513"/>
        </pc:sldMkLst>
        <pc:picChg chg="mod">
          <ac:chgData name="To, Louise (NIH/NLM) [E]" userId="4c3b81f3-8a8c-45af-bacf-a8480cb94ed6" providerId="ADAL" clId="{EC711F16-1EFB-4E03-84E4-18FA81D494AB}" dt="2023-12-14T17:38:22.845" v="1588" actId="962"/>
          <ac:picMkLst>
            <pc:docMk/>
            <pc:sldMk cId="3250985608" sldId="513"/>
            <ac:picMk id="7" creationId="{52F954C1-235B-A99A-1DB4-56361388C665}"/>
          </ac:picMkLst>
        </pc:picChg>
      </pc:sldChg>
      <pc:sldChg chg="modSp mod">
        <pc:chgData name="To, Louise (NIH/NLM) [E]" userId="4c3b81f3-8a8c-45af-bacf-a8480cb94ed6" providerId="ADAL" clId="{EC711F16-1EFB-4E03-84E4-18FA81D494AB}" dt="2023-12-14T17:38:55.442" v="1616" actId="962"/>
        <pc:sldMkLst>
          <pc:docMk/>
          <pc:sldMk cId="2150348814" sldId="514"/>
        </pc:sldMkLst>
        <pc:picChg chg="mod">
          <ac:chgData name="To, Louise (NIH/NLM) [E]" userId="4c3b81f3-8a8c-45af-bacf-a8480cb94ed6" providerId="ADAL" clId="{EC711F16-1EFB-4E03-84E4-18FA81D494AB}" dt="2023-12-14T17:38:55.442" v="1616" actId="962"/>
          <ac:picMkLst>
            <pc:docMk/>
            <pc:sldMk cId="2150348814" sldId="514"/>
            <ac:picMk id="8" creationId="{BD35BEB7-5154-C939-2156-79B3F9C5A6B3}"/>
          </ac:picMkLst>
        </pc:picChg>
      </pc:sldChg>
      <pc:sldChg chg="modSp mod">
        <pc:chgData name="To, Louise (NIH/NLM) [E]" userId="4c3b81f3-8a8c-45af-bacf-a8480cb94ed6" providerId="ADAL" clId="{EC711F16-1EFB-4E03-84E4-18FA81D494AB}" dt="2023-12-14T17:41:12.350" v="2060" actId="962"/>
        <pc:sldMkLst>
          <pc:docMk/>
          <pc:sldMk cId="2531436278" sldId="515"/>
        </pc:sldMkLst>
        <pc:picChg chg="mod">
          <ac:chgData name="To, Louise (NIH/NLM) [E]" userId="4c3b81f3-8a8c-45af-bacf-a8480cb94ed6" providerId="ADAL" clId="{EC711F16-1EFB-4E03-84E4-18FA81D494AB}" dt="2023-12-14T17:39:27.433" v="1652" actId="962"/>
          <ac:picMkLst>
            <pc:docMk/>
            <pc:sldMk cId="2531436278" sldId="515"/>
            <ac:picMk id="4" creationId="{7C21AB9B-A521-5AE6-4641-F5DB34EA3603}"/>
          </ac:picMkLst>
        </pc:picChg>
        <pc:picChg chg="mod">
          <ac:chgData name="To, Louise (NIH/NLM) [E]" userId="4c3b81f3-8a8c-45af-bacf-a8480cb94ed6" providerId="ADAL" clId="{EC711F16-1EFB-4E03-84E4-18FA81D494AB}" dt="2023-12-14T17:41:12.350" v="2060" actId="962"/>
          <ac:picMkLst>
            <pc:docMk/>
            <pc:sldMk cId="2531436278" sldId="515"/>
            <ac:picMk id="10" creationId="{404492D0-D280-F106-E023-7835AAC3CD90}"/>
          </ac:picMkLst>
        </pc:picChg>
      </pc:sldChg>
      <pc:sldChg chg="modSp mod">
        <pc:chgData name="To, Louise (NIH/NLM) [E]" userId="4c3b81f3-8a8c-45af-bacf-a8480cb94ed6" providerId="ADAL" clId="{EC711F16-1EFB-4E03-84E4-18FA81D494AB}" dt="2023-12-14T17:41:30.481" v="2108" actId="962"/>
        <pc:sldMkLst>
          <pc:docMk/>
          <pc:sldMk cId="1409812227" sldId="516"/>
        </pc:sldMkLst>
        <pc:picChg chg="mod">
          <ac:chgData name="To, Louise (NIH/NLM) [E]" userId="4c3b81f3-8a8c-45af-bacf-a8480cb94ed6" providerId="ADAL" clId="{EC711F16-1EFB-4E03-84E4-18FA81D494AB}" dt="2023-12-14T17:41:30.481" v="2108" actId="962"/>
          <ac:picMkLst>
            <pc:docMk/>
            <pc:sldMk cId="1409812227" sldId="516"/>
            <ac:picMk id="4" creationId="{972266C0-7696-C422-0CE7-F0B06B7529F5}"/>
          </ac:picMkLst>
        </pc:picChg>
      </pc:sldChg>
      <pc:sldChg chg="modSp mod">
        <pc:chgData name="To, Louise (NIH/NLM) [E]" userId="4c3b81f3-8a8c-45af-bacf-a8480cb94ed6" providerId="ADAL" clId="{EC711F16-1EFB-4E03-84E4-18FA81D494AB}" dt="2023-12-14T17:42:12.232" v="2146" actId="962"/>
        <pc:sldMkLst>
          <pc:docMk/>
          <pc:sldMk cId="1341958665" sldId="518"/>
        </pc:sldMkLst>
        <pc:picChg chg="mod">
          <ac:chgData name="To, Louise (NIH/NLM) [E]" userId="4c3b81f3-8a8c-45af-bacf-a8480cb94ed6" providerId="ADAL" clId="{EC711F16-1EFB-4E03-84E4-18FA81D494AB}" dt="2023-12-14T17:42:12.232" v="2146" actId="962"/>
          <ac:picMkLst>
            <pc:docMk/>
            <pc:sldMk cId="1341958665" sldId="518"/>
            <ac:picMk id="4" creationId="{64E123B4-CF9C-1666-B187-4FBFAFAE1CF7}"/>
          </ac:picMkLst>
        </pc:picChg>
      </pc:sldChg>
      <pc:sldChg chg="modSp mod">
        <pc:chgData name="To, Louise (NIH/NLM) [E]" userId="4c3b81f3-8a8c-45af-bacf-a8480cb94ed6" providerId="ADAL" clId="{EC711F16-1EFB-4E03-84E4-18FA81D494AB}" dt="2023-12-14T17:42:37.668" v="2252" actId="962"/>
        <pc:sldMkLst>
          <pc:docMk/>
          <pc:sldMk cId="1361303157" sldId="519"/>
        </pc:sldMkLst>
        <pc:picChg chg="mod">
          <ac:chgData name="To, Louise (NIH/NLM) [E]" userId="4c3b81f3-8a8c-45af-bacf-a8480cb94ed6" providerId="ADAL" clId="{EC711F16-1EFB-4E03-84E4-18FA81D494AB}" dt="2023-12-14T17:42:37.668" v="2252" actId="962"/>
          <ac:picMkLst>
            <pc:docMk/>
            <pc:sldMk cId="1361303157" sldId="519"/>
            <ac:picMk id="3" creationId="{2149C391-BB64-F5F7-2399-4FDE95059B01}"/>
          </ac:picMkLst>
        </pc:picChg>
      </pc:sldChg>
      <pc:sldChg chg="modSp mod">
        <pc:chgData name="To, Louise (NIH/NLM) [E]" userId="4c3b81f3-8a8c-45af-bacf-a8480cb94ed6" providerId="ADAL" clId="{EC711F16-1EFB-4E03-84E4-18FA81D494AB}" dt="2023-12-14T17:47:19.550" v="2743" actId="962"/>
        <pc:sldMkLst>
          <pc:docMk/>
          <pc:sldMk cId="1878558220" sldId="520"/>
        </pc:sldMkLst>
        <pc:picChg chg="mod">
          <ac:chgData name="To, Louise (NIH/NLM) [E]" userId="4c3b81f3-8a8c-45af-bacf-a8480cb94ed6" providerId="ADAL" clId="{EC711F16-1EFB-4E03-84E4-18FA81D494AB}" dt="2023-12-14T17:47:19.550" v="2743" actId="962"/>
          <ac:picMkLst>
            <pc:docMk/>
            <pc:sldMk cId="1878558220" sldId="520"/>
            <ac:picMk id="6" creationId="{BEC25649-7AE7-4500-04C9-F008AC623675}"/>
          </ac:picMkLst>
        </pc:picChg>
      </pc:sldChg>
      <pc:sldChg chg="modSp mod">
        <pc:chgData name="To, Louise (NIH/NLM) [E]" userId="4c3b81f3-8a8c-45af-bacf-a8480cb94ed6" providerId="ADAL" clId="{EC711F16-1EFB-4E03-84E4-18FA81D494AB}" dt="2023-12-14T17:43:33.216" v="2328" actId="962"/>
        <pc:sldMkLst>
          <pc:docMk/>
          <pc:sldMk cId="1469201666" sldId="521"/>
        </pc:sldMkLst>
        <pc:picChg chg="mod">
          <ac:chgData name="To, Louise (NIH/NLM) [E]" userId="4c3b81f3-8a8c-45af-bacf-a8480cb94ed6" providerId="ADAL" clId="{EC711F16-1EFB-4E03-84E4-18FA81D494AB}" dt="2023-12-14T17:43:33.216" v="2328" actId="962"/>
          <ac:picMkLst>
            <pc:docMk/>
            <pc:sldMk cId="1469201666" sldId="521"/>
            <ac:picMk id="4" creationId="{64E123B4-CF9C-1666-B187-4FBFAFAE1CF7}"/>
          </ac:picMkLst>
        </pc:picChg>
      </pc:sldChg>
      <pc:sldChg chg="addSp modSp mod">
        <pc:chgData name="To, Louise (NIH/NLM) [E]" userId="4c3b81f3-8a8c-45af-bacf-a8480cb94ed6" providerId="ADAL" clId="{EC711F16-1EFB-4E03-84E4-18FA81D494AB}" dt="2023-12-14T17:45:03.582" v="2451" actId="962"/>
        <pc:sldMkLst>
          <pc:docMk/>
          <pc:sldMk cId="1243933371" sldId="522"/>
        </pc:sldMkLst>
        <pc:spChg chg="mod">
          <ac:chgData name="To, Louise (NIH/NLM) [E]" userId="4c3b81f3-8a8c-45af-bacf-a8480cb94ed6" providerId="ADAL" clId="{EC711F16-1EFB-4E03-84E4-18FA81D494AB}" dt="2023-12-14T17:44:05.733" v="2330" actId="1076"/>
          <ac:spMkLst>
            <pc:docMk/>
            <pc:sldMk cId="1243933371" sldId="522"/>
            <ac:spMk id="2" creationId="{C9355204-3FD3-4C1A-A9BB-9ED001873801}"/>
          </ac:spMkLst>
        </pc:spChg>
        <pc:spChg chg="add mod">
          <ac:chgData name="To, Louise (NIH/NLM) [E]" userId="4c3b81f3-8a8c-45af-bacf-a8480cb94ed6" providerId="ADAL" clId="{EC711F16-1EFB-4E03-84E4-18FA81D494AB}" dt="2023-12-14T17:44:11.894" v="2331"/>
          <ac:spMkLst>
            <pc:docMk/>
            <pc:sldMk cId="1243933371" sldId="522"/>
            <ac:spMk id="3" creationId="{A79B03C8-CBF4-0E8A-4F93-3DE0D6529783}"/>
          </ac:spMkLst>
        </pc:spChg>
        <pc:picChg chg="mod">
          <ac:chgData name="To, Louise (NIH/NLM) [E]" userId="4c3b81f3-8a8c-45af-bacf-a8480cb94ed6" providerId="ADAL" clId="{EC711F16-1EFB-4E03-84E4-18FA81D494AB}" dt="2023-12-14T17:45:03.582" v="2451" actId="962"/>
          <ac:picMkLst>
            <pc:docMk/>
            <pc:sldMk cId="1243933371" sldId="522"/>
            <ac:picMk id="4" creationId="{FA38C9A6-CF9E-E7D4-F919-C8A2DDD0CD3F}"/>
          </ac:picMkLst>
        </pc:picChg>
      </pc:sldChg>
      <pc:sldChg chg="modSp mod">
        <pc:chgData name="To, Louise (NIH/NLM) [E]" userId="4c3b81f3-8a8c-45af-bacf-a8480cb94ed6" providerId="ADAL" clId="{EC711F16-1EFB-4E03-84E4-18FA81D494AB}" dt="2023-12-14T17:47:55.740" v="2801" actId="962"/>
        <pc:sldMkLst>
          <pc:docMk/>
          <pc:sldMk cId="318738842" sldId="523"/>
        </pc:sldMkLst>
        <pc:picChg chg="mod">
          <ac:chgData name="To, Louise (NIH/NLM) [E]" userId="4c3b81f3-8a8c-45af-bacf-a8480cb94ed6" providerId="ADAL" clId="{EC711F16-1EFB-4E03-84E4-18FA81D494AB}" dt="2023-12-14T17:47:55.740" v="2801" actId="962"/>
          <ac:picMkLst>
            <pc:docMk/>
            <pc:sldMk cId="318738842" sldId="523"/>
            <ac:picMk id="9" creationId="{A0083413-6335-65F7-7D8B-0C88FFD62B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23C8C-1804-458F-81C9-B63A86D68313}"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48016-672E-4C55-AB48-6D90F96F4D1B}" type="slidenum">
              <a:rPr lang="en-US" smtClean="0"/>
              <a:t>‹#›</a:t>
            </a:fld>
            <a:endParaRPr lang="en-US"/>
          </a:p>
        </p:txBody>
      </p:sp>
    </p:spTree>
    <p:extLst>
      <p:ext uri="{BB962C8B-B14F-4D97-AF65-F5344CB8AC3E}">
        <p14:creationId xmlns:p14="http://schemas.microsoft.com/office/powerpoint/2010/main" val="248653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nlm.gov/training/class/medlineplus-tutorial-librarians-and-health-educato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nlm.nih.gov/medlineplus/webeval/webevaldownload.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were created by the Office of Engagement and Training (OET) at the U.S. National Library of Medicine, based on the on-demand </a:t>
            </a:r>
            <a:r>
              <a:rPr lang="en-US" dirty="0">
                <a:hlinkClick r:id="rId3"/>
              </a:rPr>
              <a:t>MedlinePlus Tutorial for Librarians and Health Educations</a:t>
            </a:r>
            <a:r>
              <a:rPr lang="en-US" dirty="0"/>
              <a:t>.</a:t>
            </a:r>
          </a:p>
          <a:p>
            <a:r>
              <a:rPr lang="en-US" dirty="0"/>
              <a:t>We encourage you to copy and adapt these slides to your outreach and training needs and style appropriate to your audience. These slides are free of copyright restriction, but we appreciate attribution to the U.S. National Library of Medicine.</a:t>
            </a:r>
          </a:p>
          <a:p>
            <a:endParaRPr lang="en-US" dirty="0"/>
          </a:p>
          <a:p>
            <a:r>
              <a:rPr lang="en-US" dirty="0"/>
              <a:t>These slides were created at in mid August 2023. Please keep your materials up to date by testing all examples and assertions using MedlinePlus (https://medlineplus.gov/).</a:t>
            </a:r>
          </a:p>
          <a:p>
            <a:r>
              <a:rPr lang="en-US" dirty="0"/>
              <a:t>If you have questions or comments about these slides, please write to NLMTrainers@nih.gov.]</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a:t>
            </a:fld>
            <a:endParaRPr lang="en-US"/>
          </a:p>
        </p:txBody>
      </p:sp>
    </p:spTree>
    <p:extLst>
      <p:ext uri="{BB962C8B-B14F-4D97-AF65-F5344CB8AC3E}">
        <p14:creationId xmlns:p14="http://schemas.microsoft.com/office/powerpoint/2010/main" val="1578293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search results has reduced to feature only health topics. Let’s click on one of the search results to view that health topic.</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Click</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on “COVID-19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Testing</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10</a:t>
            </a:fld>
            <a:endParaRPr lang="en-US"/>
          </a:p>
        </p:txBody>
      </p:sp>
    </p:spTree>
    <p:extLst>
      <p:ext uri="{BB962C8B-B14F-4D97-AF65-F5344CB8AC3E}">
        <p14:creationId xmlns:p14="http://schemas.microsoft.com/office/powerpoint/2010/main" val="3798901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the health topic page for COVID-19 Testing. Later, we will explore a health topic page in more detail.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Searching is one way to find a health topic page. Let’s try another way to find health topics through browsing.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the MedlinePlus logo to return to the MedlinePlus homepage.</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11</a:t>
            </a:fld>
            <a:endParaRPr lang="en-US"/>
          </a:p>
        </p:txBody>
      </p:sp>
    </p:spTree>
    <p:extLst>
      <p:ext uri="{BB962C8B-B14F-4D97-AF65-F5344CB8AC3E}">
        <p14:creationId xmlns:p14="http://schemas.microsoft.com/office/powerpoint/2010/main" val="917397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Browsing involves going to the Health Topics section of the website.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Health Topics in the navigation menu.</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12</a:t>
            </a:fld>
            <a:endParaRPr lang="en-US"/>
          </a:p>
        </p:txBody>
      </p:sp>
    </p:spTree>
    <p:extLst>
      <p:ext uri="{BB962C8B-B14F-4D97-AF65-F5344CB8AC3E}">
        <p14:creationId xmlns:p14="http://schemas.microsoft.com/office/powerpoint/2010/main" val="2848838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Two options are available to browse health topics.</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[click] Browse by topics alphabetically, including viewing a list of all topics; or</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[click] Browse by five different topic areas:</a:t>
            </a:r>
          </a:p>
          <a:p>
            <a:pPr marL="742950" marR="0" lvl="1" indent="-285750">
              <a:lnSpc>
                <a:spcPct val="107000"/>
              </a:lnSpc>
              <a:spcBef>
                <a:spcPts val="0"/>
              </a:spcBef>
              <a:spcAft>
                <a:spcPts val="0"/>
              </a:spcAft>
              <a:buFont typeface="+mj-lt"/>
              <a:buAutoNum type="alphaLcPeriod"/>
            </a:pPr>
            <a:r>
              <a:rPr lang="es-ES_tradnl" sz="1100" dirty="0" err="1">
                <a:effectLst/>
                <a:latin typeface="Calibri" panose="020F0502020204030204" pitchFamily="34" charset="0"/>
                <a:ea typeface="Calibri" panose="020F0502020204030204" pitchFamily="34" charset="0"/>
                <a:cs typeface="Times New Roman" panose="02020603050405020304" pitchFamily="18" charset="0"/>
              </a:rPr>
              <a:t>Body</a:t>
            </a:r>
            <a:r>
              <a:rPr lang="es-ES_tradnl" sz="11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100" dirty="0" err="1">
                <a:effectLst/>
                <a:latin typeface="Calibri" panose="020F0502020204030204" pitchFamily="34" charset="0"/>
                <a:ea typeface="Calibri" panose="020F0502020204030204" pitchFamily="34" charset="0"/>
                <a:cs typeface="Times New Roman" panose="02020603050405020304" pitchFamily="18" charset="0"/>
              </a:rPr>
              <a:t>Location</a:t>
            </a:r>
            <a:r>
              <a:rPr lang="es-ES_tradnl" sz="1100" dirty="0">
                <a:effectLst/>
                <a:latin typeface="Calibri" panose="020F0502020204030204" pitchFamily="34" charset="0"/>
                <a:ea typeface="Calibri" panose="020F0502020204030204" pitchFamily="34" charset="0"/>
                <a:cs typeface="Times New Roman" panose="02020603050405020304" pitchFamily="18" charset="0"/>
              </a:rPr>
              <a:t>/</a:t>
            </a:r>
            <a:r>
              <a:rPr lang="es-ES_tradnl" sz="1100" dirty="0" err="1">
                <a:effectLst/>
                <a:latin typeface="Calibri" panose="020F0502020204030204" pitchFamily="34" charset="0"/>
                <a:ea typeface="Calibri" panose="020F0502020204030204" pitchFamily="34" charset="0"/>
                <a:cs typeface="Times New Roman" panose="02020603050405020304" pitchFamily="18" charset="0"/>
              </a:rPr>
              <a:t>Systems</a:t>
            </a:r>
            <a:r>
              <a:rPr lang="es-ES_tradnl"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pPr>
            <a:r>
              <a:rPr lang="es-ES_tradnl" sz="1100" dirty="0" err="1">
                <a:effectLst/>
                <a:latin typeface="Calibri" panose="020F0502020204030204" pitchFamily="34" charset="0"/>
                <a:ea typeface="Calibri" panose="020F0502020204030204" pitchFamily="34" charset="0"/>
                <a:cs typeface="Times New Roman" panose="02020603050405020304" pitchFamily="18" charset="0"/>
              </a:rPr>
              <a:t>Disorders</a:t>
            </a:r>
            <a:r>
              <a:rPr lang="es-ES_tradnl" sz="1100" dirty="0">
                <a:effectLst/>
                <a:latin typeface="Calibri" panose="020F0502020204030204" pitchFamily="34" charset="0"/>
                <a:ea typeface="Calibri" panose="020F0502020204030204" pitchFamily="34" charset="0"/>
                <a:cs typeface="Times New Roman" panose="02020603050405020304" pitchFamily="18" charset="0"/>
              </a:rPr>
              <a:t> and </a:t>
            </a:r>
            <a:r>
              <a:rPr lang="es-ES_tradnl" sz="1100" dirty="0" err="1">
                <a:effectLst/>
                <a:latin typeface="Calibri" panose="020F0502020204030204" pitchFamily="34" charset="0"/>
                <a:ea typeface="Calibri" panose="020F0502020204030204" pitchFamily="34" charset="0"/>
                <a:cs typeface="Times New Roman" panose="02020603050405020304" pitchFamily="18" charset="0"/>
              </a:rPr>
              <a:t>Conditions</a:t>
            </a:r>
            <a:r>
              <a:rPr lang="es-ES_tradnl"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Diagnosis and </a:t>
            </a:r>
            <a:r>
              <a:rPr lang="es-ES_tradnl" sz="1100" dirty="0" err="1">
                <a:effectLst/>
                <a:latin typeface="Calibri" panose="020F0502020204030204" pitchFamily="34" charset="0"/>
                <a:ea typeface="Calibri" panose="020F0502020204030204" pitchFamily="34" charset="0"/>
                <a:cs typeface="Times New Roman" panose="02020603050405020304" pitchFamily="18" charset="0"/>
              </a:rPr>
              <a:t>Therapy</a:t>
            </a:r>
            <a:r>
              <a:rPr lang="es-ES_tradnl"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dirty="0" err="1">
                <a:effectLst/>
                <a:latin typeface="Calibri" panose="020F0502020204030204" pitchFamily="34" charset="0"/>
                <a:ea typeface="Calibri" panose="020F0502020204030204" pitchFamily="34" charset="0"/>
                <a:cs typeface="Times New Roman" panose="02020603050405020304" pitchFamily="18" charset="0"/>
              </a:rPr>
              <a:t>Demographic</a:t>
            </a:r>
            <a:r>
              <a:rPr lang="es-ES_tradnl" sz="11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100" dirty="0" err="1">
                <a:effectLst/>
                <a:latin typeface="Calibri" panose="020F0502020204030204" pitchFamily="34" charset="0"/>
                <a:ea typeface="Calibri" panose="020F0502020204030204" pitchFamily="34" charset="0"/>
                <a:cs typeface="Times New Roman" panose="02020603050405020304" pitchFamily="18" charset="0"/>
              </a:rPr>
              <a:t>Groups</a:t>
            </a:r>
            <a:r>
              <a:rPr lang="es-ES_tradnl" sz="1100" dirty="0">
                <a:effectLst/>
                <a:latin typeface="Calibri" panose="020F0502020204030204" pitchFamily="34" charset="0"/>
                <a:ea typeface="Calibri" panose="020F0502020204030204" pitchFamily="34" charset="0"/>
                <a:cs typeface="Times New Roman" panose="02020603050405020304" pitchFamily="18" charset="0"/>
              </a:rPr>
              <a:t>;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dirty="0" err="1">
                <a:effectLst/>
                <a:latin typeface="Calibri" panose="020F0502020204030204" pitchFamily="34" charset="0"/>
                <a:ea typeface="Calibri" panose="020F0502020204030204" pitchFamily="34" charset="0"/>
                <a:cs typeface="Times New Roman" panose="02020603050405020304" pitchFamily="18" charset="0"/>
              </a:rPr>
              <a:t>Health</a:t>
            </a:r>
            <a:r>
              <a:rPr lang="es-ES_tradnl" sz="1100" dirty="0">
                <a:effectLst/>
                <a:latin typeface="Calibri" panose="020F0502020204030204" pitchFamily="34" charset="0"/>
                <a:ea typeface="Calibri" panose="020F0502020204030204" pitchFamily="34" charset="0"/>
                <a:cs typeface="Times New Roman" panose="02020603050405020304" pitchFamily="18" charset="0"/>
              </a:rPr>
              <a:t> and </a:t>
            </a:r>
            <a:r>
              <a:rPr lang="es-ES_tradnl" sz="1100" dirty="0" err="1">
                <a:effectLst/>
                <a:latin typeface="Calibri" panose="020F0502020204030204" pitchFamily="34" charset="0"/>
                <a:ea typeface="Calibri" panose="020F0502020204030204" pitchFamily="34" charset="0"/>
                <a:cs typeface="Times New Roman" panose="02020603050405020304" pitchFamily="18" charset="0"/>
              </a:rPr>
              <a:t>Wellness</a:t>
            </a:r>
            <a:r>
              <a:rPr lang="es-ES_tradnl"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Think of a health topic that interests you. How would you look for it? Would you search or browse?</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13</a:t>
            </a:fld>
            <a:endParaRPr lang="en-US"/>
          </a:p>
        </p:txBody>
      </p:sp>
    </p:spTree>
    <p:extLst>
      <p:ext uri="{BB962C8B-B14F-4D97-AF65-F5344CB8AC3E}">
        <p14:creationId xmlns:p14="http://schemas.microsoft.com/office/powerpoint/2010/main" val="1814566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two "sizes" of health topics. Some health topics are designed to be a comprehensive resource for consumer health information needs, while certain specialized topics may contain more abbreviated information.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Compare two health topic pages. </a:t>
            </a:r>
          </a:p>
          <a:p>
            <a:pPr marL="342900" marR="0" lvl="0" indent="-342900">
              <a:lnSpc>
                <a:spcPct val="107000"/>
              </a:lnSpc>
              <a:spcBef>
                <a:spcPts val="0"/>
              </a:spcBef>
              <a:spcAft>
                <a:spcPts val="0"/>
              </a:spcAft>
              <a:buFont typeface="+mj-lt"/>
              <a:buAutoNum type="arabicParenR"/>
            </a:pP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Exercise</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and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Physical</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Fitness https://medlineplus.gov/exerciseandphysicalfitness.html </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Much Exercise Do I Need? https://medlineplus.gov/howmuchexercisedoineed.html</a:t>
            </a:r>
          </a:p>
          <a:p>
            <a:pPr marL="342900" marR="0" lvl="0" indent="-342900">
              <a:lnSpc>
                <a:spcPct val="107000"/>
              </a:lnSpc>
              <a:spcBef>
                <a:spcPts val="0"/>
              </a:spcBef>
              <a:spcAft>
                <a:spcPts val="0"/>
              </a:spcAft>
              <a:buFont typeface="+mj-lt"/>
              <a:buAutoNum type="arabicParen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some of the differences between how the information is presented in the two pages?</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14</a:t>
            </a:fld>
            <a:endParaRPr lang="en-US"/>
          </a:p>
        </p:txBody>
      </p:sp>
    </p:spTree>
    <p:extLst>
      <p:ext uri="{BB962C8B-B14F-4D97-AF65-F5344CB8AC3E}">
        <p14:creationId xmlns:p14="http://schemas.microsoft.com/office/powerpoint/2010/main" val="28856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Comprehensive health topics are designed to be a one-stop shop for patient/consumer health information on a specific health topic. Comprehensive health topics have much more information, while a Health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Topiclette</a:t>
            </a:r>
            <a:r>
              <a:rPr lang="en-US" sz="1800" dirty="0">
                <a:effectLst/>
                <a:latin typeface="Calibri" panose="020F0502020204030204" pitchFamily="34" charset="0"/>
                <a:ea typeface="Calibri" panose="020F0502020204030204" pitchFamily="34" charset="0"/>
                <a:cs typeface="Times New Roman" panose="02020603050405020304" pitchFamily="18" charset="0"/>
              </a:rPr>
              <a:t>” (mini-topic) is a written summary with fewer, but more specific links.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a:ea typeface="Calibri" panose="020F0502020204030204" pitchFamily="34" charset="0"/>
                <a:cs typeface="Calibri"/>
              </a:rPr>
              <a:t>Regardless of type, note that all written content is Copyright free; Presented at a sixth-grade reading level or below</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15</a:t>
            </a:fld>
            <a:endParaRPr lang="en-US"/>
          </a:p>
        </p:txBody>
      </p:sp>
    </p:spTree>
    <p:extLst>
      <p:ext uri="{BB962C8B-B14F-4D97-AF65-F5344CB8AC3E}">
        <p14:creationId xmlns:p14="http://schemas.microsoft.com/office/powerpoint/2010/main" val="175999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[Demonstrate a comprehensive health topic example: Breast Cancer]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https://medlineplus.gov/breastcancer.html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the page for the health topic: Breast Cancer. As seen on the page, health topics include six focus areas:</a:t>
            </a:r>
          </a:p>
          <a:p>
            <a:pPr marL="342900" marR="0" lvl="0" indent="-342900">
              <a:lnSpc>
                <a:spcPct val="107000"/>
              </a:lnSpc>
              <a:spcBef>
                <a:spcPts val="0"/>
              </a:spcBef>
              <a:spcAft>
                <a:spcPts val="0"/>
              </a:spcAft>
              <a:buFont typeface="Calibri" panose="020F0502020204030204" pitchFamily="34" charset="0"/>
              <a:buChar char="•"/>
            </a:pP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Basics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Learn</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More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See</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Play and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Learn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3815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focus area is further broken down into sub-categories. Content in the sub-category varies by health topic. Clicking on these links will jump you to that section of the health topic page.</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sub-category information will change depending on the topic, but let’s look closer at what is offered on the Breast Cancer health topic page.</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Basics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include a written “Summary” that provides a narrative overview of the topic. “Start Here” includes the best links to external content, selected using the quality guidelines and regularly verified for currency, relevancy, and authority by MedlinePlus librarians. The sub areas “Diagnosis and Tests,” “Prevention and Risk Factors” and “Treatments and Therapies” include links to authoritative sources.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Learn More</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provides information about “Living With” a disease or condition, “Related Issues,” “Specific” and “Genetics” aspects related to a disease or condition.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See, Play, and Learn</a:t>
            </a:r>
            <a:r>
              <a:rPr lang="en-US" sz="1800" dirty="0">
                <a:effectLst/>
                <a:latin typeface="Calibri" panose="020F0502020204030204" pitchFamily="34" charset="0"/>
                <a:ea typeface="Calibri" panose="020F0502020204030204" pitchFamily="34" charset="0"/>
                <a:cs typeface="Times New Roman" panose="02020603050405020304" pitchFamily="18" charset="0"/>
              </a:rPr>
              <a:t> lists videos and tutorials, health check tools such as interactive calculators and games, and links to images.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Research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provides numerical data and the latest research from the National Institutes of Health databases such as ClinicalTrials.gov and PubMed.gov.</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Resources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includes a “Reference Desk” of dictionaries or specific encyclopedia or glossaries. “Find an Expert” provides links to organizations and/or specialty healthcare professionals.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For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provides content for specific populations and patient handouts.</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16</a:t>
            </a:fld>
            <a:endParaRPr lang="en-US"/>
          </a:p>
        </p:txBody>
      </p:sp>
    </p:spTree>
    <p:extLst>
      <p:ext uri="{BB962C8B-B14F-4D97-AF65-F5344CB8AC3E}">
        <p14:creationId xmlns:p14="http://schemas.microsoft.com/office/powerpoint/2010/main" val="1262591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Each record in a MedlinePlus health topic lists the source of the information on the link, so you will know where you are going before you click on it.</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also has certain specially-tagged records next to the link names, including: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Specific NIH content; [click]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Easy-to-read; [click]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in Spanish, and [click]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a:t>
            </a:r>
            <a:r>
              <a:rPr lang="en-US" sz="1200" dirty="0">
                <a:effectLst/>
                <a:latin typeface="Calibri" panose="020F0502020204030204" pitchFamily="34" charset="0"/>
                <a:ea typeface="Calibri" panose="020F0502020204030204" pitchFamily="34" charset="0"/>
                <a:cs typeface="Times New Roman" panose="02020603050405020304" pitchFamily="18" charset="0"/>
              </a:rPr>
              <a:t>[click] </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17</a:t>
            </a:fld>
            <a:endParaRPr lang="en-US"/>
          </a:p>
        </p:txBody>
      </p:sp>
    </p:spTree>
    <p:extLst>
      <p:ext uri="{BB962C8B-B14F-4D97-AF65-F5344CB8AC3E}">
        <p14:creationId xmlns:p14="http://schemas.microsoft.com/office/powerpoint/2010/main" val="1986520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we have covered the majority of content you will see on a health topic page, there are a couple of additional features to mention.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a:ea typeface="Calibri" panose="020F0502020204030204" pitchFamily="34" charset="0"/>
                <a:cs typeface="Calibri"/>
              </a:rPr>
              <a:t>You can view the health topic page in Spanish, by clicking the </a:t>
            </a:r>
            <a:r>
              <a:rPr lang="en-US" sz="1800" b="1" dirty="0">
                <a:latin typeface="Calibri"/>
                <a:ea typeface="Calibri" panose="020F0502020204030204" pitchFamily="34" charset="0"/>
                <a:cs typeface="Calibri"/>
              </a:rPr>
              <a:t>Espanol</a:t>
            </a:r>
            <a:r>
              <a:rPr lang="en-US" sz="1800" b="1" dirty="0">
                <a:effectLst/>
                <a:latin typeface="Calibri"/>
                <a:ea typeface="Calibri" panose="020F0502020204030204" pitchFamily="34" charset="0"/>
                <a:cs typeface="Calibri"/>
              </a:rPr>
              <a:t> </a:t>
            </a:r>
            <a:r>
              <a:rPr lang="en-US" sz="1800" dirty="0">
                <a:effectLst/>
                <a:latin typeface="Calibri"/>
                <a:ea typeface="Calibri" panose="020F0502020204030204" pitchFamily="34" charset="0"/>
                <a:cs typeface="Calibri"/>
              </a:rPr>
              <a:t>link.</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18</a:t>
            </a:fld>
            <a:endParaRPr lang="en-US"/>
          </a:p>
        </p:txBody>
      </p:sp>
    </p:spTree>
    <p:extLst>
      <p:ext uri="{BB962C8B-B14F-4D97-AF65-F5344CB8AC3E}">
        <p14:creationId xmlns:p14="http://schemas.microsoft.com/office/powerpoint/2010/main" val="109739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Medical Encyclopedia</a:t>
            </a:r>
            <a:r>
              <a:rPr lang="en-US" sz="1800" dirty="0">
                <a:effectLst/>
                <a:latin typeface="Calibri" panose="020F0502020204030204" pitchFamily="34" charset="0"/>
                <a:ea typeface="Calibri" panose="020F0502020204030204" pitchFamily="34" charset="0"/>
                <a:cs typeface="Times New Roman" panose="02020603050405020304" pitchFamily="18" charset="0"/>
              </a:rPr>
              <a:t> box, you will see related terms that link to the Medical Encyclopedia section of MedlinePlus. We will explore the Medical Encyclopedia later on in this presentation.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Related Health Topics</a:t>
            </a:r>
            <a:r>
              <a:rPr lang="en-US" sz="1800" dirty="0">
                <a:effectLst/>
                <a:latin typeface="Calibri" panose="020F0502020204030204" pitchFamily="34" charset="0"/>
                <a:ea typeface="Calibri" panose="020F0502020204030204" pitchFamily="34" charset="0"/>
                <a:cs typeface="Times New Roman" panose="02020603050405020304" pitchFamily="18" charset="0"/>
              </a:rPr>
              <a:t> box, you will see links to additional health topics that are relevant to the page you are viewing.</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19</a:t>
            </a:fld>
            <a:endParaRPr lang="en-US"/>
          </a:p>
        </p:txBody>
      </p:sp>
    </p:spTree>
    <p:extLst>
      <p:ext uri="{BB962C8B-B14F-4D97-AF65-F5344CB8AC3E}">
        <p14:creationId xmlns:p14="http://schemas.microsoft.com/office/powerpoint/2010/main" val="124742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a:t>
            </a:fld>
            <a:endParaRPr lang="en-US"/>
          </a:p>
        </p:txBody>
      </p:sp>
    </p:spTree>
    <p:extLst>
      <p:ext uri="{BB962C8B-B14F-4D97-AF65-F5344CB8AC3E}">
        <p14:creationId xmlns:p14="http://schemas.microsoft.com/office/powerpoint/2010/main" val="2496056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we will review the “Drugs &amp; Supplements” section of MedlinePlus.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According to studies of consumer information-seeking behaviors, consumers need information about a prescription or over-the-counter drug’s safety, efficacy, and potential interactions or side effects. Specifically, they have questions about antibiotics and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Consumers are also looking for information about herbs and supplements. The National Health and Nutrition Examination Survey found in 2012 that 52% of Americans took at least one dietary supplement, with a multivitamin being the most common. Consumers want to know about the efficacy, side effects, and administration of the supplements they’re taking.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Drugs and Supplements section of MedlinePlus provides this information for more than 1000 records on prescription and over-the-counter medication, herbs, and supplements, all from licensed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Like health topics, you can find drug and supplement information by using the search box or browsing alphabetically.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20</a:t>
            </a:fld>
            <a:endParaRPr lang="en-US"/>
          </a:p>
        </p:txBody>
      </p:sp>
    </p:spTree>
    <p:extLst>
      <p:ext uri="{BB962C8B-B14F-4D97-AF65-F5344CB8AC3E}">
        <p14:creationId xmlns:p14="http://schemas.microsoft.com/office/powerpoint/2010/main" val="2308381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practice using the search box again to search for the ADHD drug Ritalin.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locate the search box on </a:t>
            </a:r>
            <a:r>
              <a:rPr lang="en-US" sz="1800">
                <a:effectLst/>
                <a:latin typeface="Calibri" panose="020F0502020204030204" pitchFamily="34" charset="0"/>
                <a:ea typeface="Calibri" panose="020F0502020204030204" pitchFamily="34" charset="0"/>
                <a:cs typeface="Times New Roman" panose="02020603050405020304" pitchFamily="18" charset="0"/>
              </a:rPr>
              <a:t>the webpage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Type “Ritalin” in the search box and click “Go” </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21</a:t>
            </a:fld>
            <a:endParaRPr lang="en-US"/>
          </a:p>
        </p:txBody>
      </p:sp>
    </p:spTree>
    <p:extLst>
      <p:ext uri="{BB962C8B-B14F-4D97-AF65-F5344CB8AC3E}">
        <p14:creationId xmlns:p14="http://schemas.microsoft.com/office/powerpoint/2010/main" val="216360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at the initial search results, we see a mix of records from “Drugs &amp; Supplements,” “External Health Links,” and other sources. [click] To answer basic consumer questions, use the “Drugs &amp; Supplements” records. [click] The “External Health Links” and other sources provide additional information about specific conditions a medication treats or how it is different from other drugs.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the “Refine by Type”, [click]  let’s filter our results to only Drugs &amp; Supplements records.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“Drugs and Supplements” under the “Refine by Type” box.</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22</a:t>
            </a:fld>
            <a:endParaRPr lang="en-US"/>
          </a:p>
        </p:txBody>
      </p:sp>
    </p:spTree>
    <p:extLst>
      <p:ext uri="{BB962C8B-B14F-4D97-AF65-F5344CB8AC3E}">
        <p14:creationId xmlns:p14="http://schemas.microsoft.com/office/powerpoint/2010/main" val="1980649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search results have been reduced to showing only those under Drugs &amp; Supplements. The information on drug pages is licensed from the American Society of Health-System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Pharmicists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is updated monthly by a panel of reviewers and editors.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Notice that the top result is for Methylphenidate. The drug database uses both brand and generic names for drugs. Methylphenidate is another term for Ritalin, which you can confirm in the “Brand Names” section of the drug page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“Methylphenidate”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23</a:t>
            </a:fld>
            <a:endParaRPr lang="en-US"/>
          </a:p>
        </p:txBody>
      </p:sp>
    </p:spTree>
    <p:extLst>
      <p:ext uri="{BB962C8B-B14F-4D97-AF65-F5344CB8AC3E}">
        <p14:creationId xmlns:p14="http://schemas.microsoft.com/office/powerpoint/2010/main" val="3982761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drug record consists of a series of questions that links to answers within the page. [click] The content includes why that particular medication would be prescribed, how it should be used, possible side effects, storage requirements and more.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Also note the important warning box on the page, which includes any safety precautions for the drug.  These only appear for drugs that have been issued a warning by the FDA.</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24</a:t>
            </a:fld>
            <a:endParaRPr lang="en-US"/>
          </a:p>
        </p:txBody>
      </p:sp>
    </p:spTree>
    <p:extLst>
      <p:ext uri="{BB962C8B-B14F-4D97-AF65-F5344CB8AC3E}">
        <p14:creationId xmlns:p14="http://schemas.microsoft.com/office/powerpoint/2010/main" val="2017781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scroll down to the bottom of the Methylphenidate page, you will see that the drug record is licensed information from the American Society of Health-System Pharmacists (or ASHP).</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ASHP logo appears on drug pages from this source.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A “last revised” date is also important to note at the bottom of the page.</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25</a:t>
            </a:fld>
            <a:endParaRPr lang="en-US"/>
          </a:p>
        </p:txBody>
      </p:sp>
    </p:spTree>
    <p:extLst>
      <p:ext uri="{BB962C8B-B14F-4D97-AF65-F5344CB8AC3E}">
        <p14:creationId xmlns:p14="http://schemas.microsoft.com/office/powerpoint/2010/main" val="3562902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mentioned, another way to search for drugs and supplements is by browsing. This involves going to the Drugs &amp; Supplements section of the website.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Drugs &amp; Supplements in the navigation menu.</a:t>
            </a:r>
            <a:endParaRPr lang="en-US" dirty="0"/>
          </a:p>
        </p:txBody>
      </p:sp>
      <p:sp>
        <p:nvSpPr>
          <p:cNvPr id="4" name="Date Placeholder 3"/>
          <p:cNvSpPr>
            <a:spLocks noGrp="1"/>
          </p:cNvSpPr>
          <p:nvPr>
            <p:ph type="dt" idx="1"/>
          </p:nvPr>
        </p:nvSpPr>
        <p:spPr/>
        <p:txBody>
          <a:bodyPr/>
          <a:lstStyle/>
          <a:p>
            <a:fld id="{0D50B8DD-96D5-4D72-B24A-3DF365D9ADB3}" type="datetime1">
              <a:rPr lang="en-US" smtClean="0"/>
              <a:t>12/14/2023</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26</a:t>
            </a:fld>
            <a:endParaRPr lang="en-US"/>
          </a:p>
        </p:txBody>
      </p:sp>
    </p:spTree>
    <p:extLst>
      <p:ext uri="{BB962C8B-B14F-4D97-AF65-F5344CB8AC3E}">
        <p14:creationId xmlns:p14="http://schemas.microsoft.com/office/powerpoint/2010/main" val="1704145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Drug and supplement information comes from several reliable sources. As noted in the previous example, licensed drug information comes from the American Society of Health-System Pharmacists. Most herb and supplement information comes from the NIH Office of Dietary Supplements and the Natural Medicines Comprehensive Database consumer version, which is licensed information.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The Drugs &amp; Supplements section allows you to browse either generic or brand name drugs alphabetically. [click] You can also separately browse herbs and supplements.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“All herbs and supplements” to browse. </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27</a:t>
            </a:fld>
            <a:endParaRPr lang="en-US"/>
          </a:p>
        </p:txBody>
      </p:sp>
    </p:spTree>
    <p:extLst>
      <p:ext uri="{BB962C8B-B14F-4D97-AF65-F5344CB8AC3E}">
        <p14:creationId xmlns:p14="http://schemas.microsoft.com/office/powerpoint/2010/main" val="3900288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Scroll down to “F.” Notice all herbs and supplements are listed alphabetically and some include an NIH icon. An icon indicates that the link leads to an external website, like the National Institutes of Health Office of Dietary Supplements.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the record for “Folate,” which is from the NIH Office of Dietary Supplements.</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28</a:t>
            </a:fld>
            <a:endParaRPr lang="en-US"/>
          </a:p>
        </p:txBody>
      </p:sp>
    </p:spTree>
    <p:extLst>
      <p:ext uri="{BB962C8B-B14F-4D97-AF65-F5344CB8AC3E}">
        <p14:creationId xmlns:p14="http://schemas.microsoft.com/office/powerpoint/2010/main" val="2259165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notice that it opens in a new window, linking to the Office of Dietary Supplements website.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It includes sections that answer common consumer questions, like “Am I getting enough folate?”</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29</a:t>
            </a:fld>
            <a:endParaRPr lang="en-US"/>
          </a:p>
        </p:txBody>
      </p:sp>
    </p:spTree>
    <p:extLst>
      <p:ext uri="{BB962C8B-B14F-4D97-AF65-F5344CB8AC3E}">
        <p14:creationId xmlns:p14="http://schemas.microsoft.com/office/powerpoint/2010/main" val="148347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a:t>
            </a:fld>
            <a:endParaRPr lang="en-US"/>
          </a:p>
        </p:txBody>
      </p:sp>
    </p:spTree>
    <p:extLst>
      <p:ext uri="{BB962C8B-B14F-4D97-AF65-F5344CB8AC3E}">
        <p14:creationId xmlns:p14="http://schemas.microsoft.com/office/powerpoint/2010/main" val="967911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Back on the “Herbs and Supplements” alphabetical listing, click on the record for “Gelatin.”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30</a:t>
            </a:fld>
            <a:endParaRPr lang="en-US"/>
          </a:p>
        </p:txBody>
      </p:sp>
    </p:spTree>
    <p:extLst>
      <p:ext uri="{BB962C8B-B14F-4D97-AF65-F5344CB8AC3E}">
        <p14:creationId xmlns:p14="http://schemas.microsoft.com/office/powerpoint/2010/main" val="1278937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notice that it opens a page within MedlinePlus, similar to a drug page.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Scrolling to the bottom of the page, you will see the logo for the Natural Medicines Comprehensive Database as well as a “last revised” date. [click] </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31</a:t>
            </a:fld>
            <a:endParaRPr lang="en-US"/>
          </a:p>
        </p:txBody>
      </p:sp>
    </p:spTree>
    <p:extLst>
      <p:ext uri="{BB962C8B-B14F-4D97-AF65-F5344CB8AC3E}">
        <p14:creationId xmlns:p14="http://schemas.microsoft.com/office/powerpoint/2010/main" val="3185107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MedlinePlus Genetics contains information originally created for NLM’s Genetics Home Reference resource. In October 2020, content from Genetics Home Reference was integrated into MedlinePlus.</a:t>
            </a:r>
            <a:r>
              <a:rPr lang="es-ES_tradnl"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genetics section of MedlinePlus includes information on more than 2,800 pages about genetics, genetic conditions, and the genes or chromosomes related to those conditions.</a:t>
            </a:r>
            <a:r>
              <a:rPr lang="en-US" dirty="0">
                <a:effectLst/>
              </a:rPr>
              <a:t> </a:t>
            </a:r>
          </a:p>
          <a:p>
            <a:pPr marL="0" marR="0">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“Genetics” in the navigation menu.</a:t>
            </a:r>
          </a:p>
          <a:p>
            <a:pPr marL="0" marR="0">
              <a:spcBef>
                <a:spcPts val="0"/>
              </a:spcBef>
              <a:spcAft>
                <a:spcPts val="800"/>
              </a:spcAft>
            </a:pPr>
            <a:endParaRPr lang="es-ES_trad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32</a:t>
            </a:fld>
            <a:endParaRPr lang="en-US"/>
          </a:p>
        </p:txBody>
      </p:sp>
    </p:spTree>
    <p:extLst>
      <p:ext uri="{BB962C8B-B14F-4D97-AF65-F5344CB8AC3E}">
        <p14:creationId xmlns:p14="http://schemas.microsoft.com/office/powerpoint/2010/main" val="3433333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Genetics contains four major sections.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Genetic Conditions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section allows you to browse alphabetically for signs, symptoms, cause, and more. </a:t>
            </a:r>
          </a:p>
          <a:p>
            <a:pPr marL="0" marR="0">
              <a:lnSpc>
                <a:spcPct val="107000"/>
              </a:lnSpc>
              <a:spcBef>
                <a:spcPts val="0"/>
              </a:spcBef>
              <a:spcAft>
                <a:spcPts val="800"/>
              </a:spcAft>
            </a:pPr>
            <a:r>
              <a:rPr lang="es-ES_tradnl" sz="1800" b="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Genes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section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you can also browse gene information alphabetically.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Chromosomes and Mitochondrial DNA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mtDNA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can browse for information by one of the 23 pairs of chromosomes or by Mitochondrial DNA.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Help Me Understand Genetics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area offers a basic explanation of how genes work and how mutations cause disorders, as well as current information about genetic testing, gene therapy, genetics research, and precision medicine.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look for more information about a genetic condition: Down syndrome.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Click on “Genetic Conditions.”</a:t>
            </a:r>
          </a:p>
        </p:txBody>
      </p:sp>
      <p:sp>
        <p:nvSpPr>
          <p:cNvPr id="4" name="Slide Number Placeholder 3"/>
          <p:cNvSpPr>
            <a:spLocks noGrp="1"/>
          </p:cNvSpPr>
          <p:nvPr>
            <p:ph type="sldNum" sz="quarter" idx="5"/>
          </p:nvPr>
        </p:nvSpPr>
        <p:spPr/>
        <p:txBody>
          <a:bodyPr/>
          <a:lstStyle/>
          <a:p>
            <a:fld id="{92C48016-672E-4C55-AB48-6D90F96F4D1B}" type="slidenum">
              <a:rPr lang="en-US" smtClean="0"/>
              <a:t>33</a:t>
            </a:fld>
            <a:endParaRPr lang="en-US"/>
          </a:p>
        </p:txBody>
      </p:sp>
    </p:spTree>
    <p:extLst>
      <p:ext uri="{BB962C8B-B14F-4D97-AF65-F5344CB8AC3E}">
        <p14:creationId xmlns:p14="http://schemas.microsoft.com/office/powerpoint/2010/main" val="903911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alphabetical list, [click] click on the letter “D.”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[click] click on “Down syndrome.”</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34</a:t>
            </a:fld>
            <a:endParaRPr lang="en-US"/>
          </a:p>
        </p:txBody>
      </p:sp>
    </p:spTree>
    <p:extLst>
      <p:ext uri="{BB962C8B-B14F-4D97-AF65-F5344CB8AC3E}">
        <p14:creationId xmlns:p14="http://schemas.microsoft.com/office/powerpoint/2010/main" val="1086081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a genetic conditions page, you will see a detailed description of the condition. Further down the page is more detail about the frequency, causes, inheritance likelihood and other names of the genetic condition.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links to additional information and references.</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35</a:t>
            </a:fld>
            <a:endParaRPr lang="en-US"/>
          </a:p>
        </p:txBody>
      </p:sp>
    </p:spTree>
    <p:extLst>
      <p:ext uri="{BB962C8B-B14F-4D97-AF65-F5344CB8AC3E}">
        <p14:creationId xmlns:p14="http://schemas.microsoft.com/office/powerpoint/2010/main" val="3630541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look a little closer at the Help Me Understand Genetics area of MedlinePlus.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Help Me Understand Genetics is an introduction to fundamental topics related to human genetics, including illustrations and basic explanations of genetics concepts. </a:t>
            </a:r>
          </a:p>
        </p:txBody>
      </p:sp>
      <p:sp>
        <p:nvSpPr>
          <p:cNvPr id="4" name="Slide Number Placeholder 3"/>
          <p:cNvSpPr>
            <a:spLocks noGrp="1"/>
          </p:cNvSpPr>
          <p:nvPr>
            <p:ph type="sldNum" sz="quarter" idx="5"/>
          </p:nvPr>
        </p:nvSpPr>
        <p:spPr/>
        <p:txBody>
          <a:bodyPr/>
          <a:lstStyle/>
          <a:p>
            <a:fld id="{92C48016-672E-4C55-AB48-6D90F96F4D1B}" type="slidenum">
              <a:rPr lang="en-US" smtClean="0"/>
              <a:t>36</a:t>
            </a:fld>
            <a:endParaRPr lang="en-US"/>
          </a:p>
        </p:txBody>
      </p:sp>
    </p:spTree>
    <p:extLst>
      <p:ext uri="{BB962C8B-B14F-4D97-AF65-F5344CB8AC3E}">
        <p14:creationId xmlns:p14="http://schemas.microsoft.com/office/powerpoint/2010/main" val="2525405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search for information about chromosomes.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Help Me Understand Genetics page, [click]  click on “Cells and DNA.”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next page, [click] you will see a list of common questions related to the topic of cells and DNA.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“What is a chromosome?” [click]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37</a:t>
            </a:fld>
            <a:endParaRPr lang="en-US"/>
          </a:p>
        </p:txBody>
      </p:sp>
    </p:spTree>
    <p:extLst>
      <p:ext uri="{BB962C8B-B14F-4D97-AF65-F5344CB8AC3E}">
        <p14:creationId xmlns:p14="http://schemas.microsoft.com/office/powerpoint/2010/main" val="1503892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 descriptive answer to the question: “what is a chromosome?” The page also includes links to additional information from trusted resources in the box “For more information about chromosomes:”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can see, MedlinePlus Genetics is a comprehensive resource for users to learn and find appropriate, authoritative information about human genetics.</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38</a:t>
            </a:fld>
            <a:endParaRPr lang="en-US"/>
          </a:p>
        </p:txBody>
      </p:sp>
    </p:spTree>
    <p:extLst>
      <p:ext uri="{BB962C8B-B14F-4D97-AF65-F5344CB8AC3E}">
        <p14:creationId xmlns:p14="http://schemas.microsoft.com/office/powerpoint/2010/main" val="527981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offers more than 300 articles about medical tests. These pages explain what the tests are used for, why a doctor may order them, how a test will feel, and what the results may mean. </a:t>
            </a:r>
            <a:r>
              <a:rPr lang="en-US" sz="1800" dirty="0">
                <a:solidFill>
                  <a:srgbClr val="00B050"/>
                </a:solidFill>
                <a:effectLst/>
                <a:latin typeface="Calibri" panose="020F0502020204030204" pitchFamily="34" charset="0"/>
                <a:ea typeface="Calibri" panose="020F0502020204030204" pitchFamily="34" charset="0"/>
              </a:rPr>
              <a:t>This content is created, translated, and maintained by NLM staff and contractors.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Medical Tests in the navigation menu.</a:t>
            </a:r>
          </a:p>
          <a:p>
            <a:pPr marL="0" marR="0">
              <a:lnSpc>
                <a:spcPct val="107000"/>
              </a:lnSpc>
              <a:spcBef>
                <a:spcPts val="0"/>
              </a:spcBef>
              <a:spcAft>
                <a:spcPts val="800"/>
              </a:spcAft>
            </a:pPr>
            <a:endParaRPr lang="en-US" dirty="0"/>
          </a:p>
        </p:txBody>
      </p:sp>
      <p:sp>
        <p:nvSpPr>
          <p:cNvPr id="4" name="Date Placeholder 3"/>
          <p:cNvSpPr>
            <a:spLocks noGrp="1"/>
          </p:cNvSpPr>
          <p:nvPr>
            <p:ph type="dt" idx="1"/>
          </p:nvPr>
        </p:nvSpPr>
        <p:spPr/>
        <p:txBody>
          <a:bodyPr/>
          <a:lstStyle/>
          <a:p>
            <a:fld id="{0D50B8DD-96D5-4D72-B24A-3DF365D9ADB3}" type="datetime1">
              <a:rPr lang="en-US" smtClean="0"/>
              <a:t>12/14/2023</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39</a:t>
            </a:fld>
            <a:endParaRPr lang="en-US"/>
          </a:p>
        </p:txBody>
      </p:sp>
    </p:spTree>
    <p:extLst>
      <p:ext uri="{BB962C8B-B14F-4D97-AF65-F5344CB8AC3E}">
        <p14:creationId xmlns:p14="http://schemas.microsoft.com/office/powerpoint/2010/main" val="351018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Consumers struggle to determine if the health information they find online is reliable. They can also be overwhelmed by the amount of information available. Recent studies have shown that cancer patients often struggle with which sources to trust. In addition, patients with rare diseases who seek out new research about their disease are unsure of how to incorporate what they find into their everyday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is designed to meet these needs. MedlinePlus is the National Institutes of Health's website for patients and the public.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Produced by the National Library of Medicine, it offers trusted and current health information about diseases, conditions, and wellness issues in both Spanish and English.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is available anytime, anywhere, for free.  Its content is developed to incorporate best practices for web accessibility and is compatible with assistive technology like screen readers. MedlinePlus explains complex medical conditions using everyday language.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Consumers can access MedlinePlus for brief or in-depth explanations of a health topic, and health care providers can confidently refer their patients to it.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Consumers commonly use the Internet to answer questions about specific health problems, drugs or supplements, parts of the body, and diagnostic procedures. The MedlinePlus website is designed for consumers to easily search or browse in these areas.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three main sections on the site: Health Topics, Drugs &amp; Supplements, and Medical Tests.  The site also includes a section on Genetics and the Medical Encyclopedia. You can also use the search box at any time to search the entire website.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Within each of these collections, you can search or browse for topics. Topic pages follow a standardized template with clear structure and navigation so users can quickly get to the information they need.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fld id="{0D50B8DD-96D5-4D72-B24A-3DF365D9ADB3}" type="datetime1">
              <a:rPr lang="en-US" smtClean="0"/>
              <a:t>12/14/2023</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4</a:t>
            </a:fld>
            <a:endParaRPr lang="en-US"/>
          </a:p>
        </p:txBody>
      </p:sp>
    </p:spTree>
    <p:extLst>
      <p:ext uri="{BB962C8B-B14F-4D97-AF65-F5344CB8AC3E}">
        <p14:creationId xmlns:p14="http://schemas.microsoft.com/office/powerpoint/2010/main" val="1550916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offers an A–Z list of common medical tests. You can also use the search box to locate medical tests.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Click</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on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Glucagon</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Blood</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Test” </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40</a:t>
            </a:fld>
            <a:endParaRPr lang="en-US"/>
          </a:p>
        </p:txBody>
      </p:sp>
    </p:spTree>
    <p:extLst>
      <p:ext uri="{BB962C8B-B14F-4D97-AF65-F5344CB8AC3E}">
        <p14:creationId xmlns:p14="http://schemas.microsoft.com/office/powerpoint/2010/main" val="2745940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 Medical Test record page.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Notice</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it</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provides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summary of what the medical test is;</a:t>
            </a:r>
          </a:p>
          <a:p>
            <a:pPr marL="342900" marR="0" lvl="0" indent="-342900">
              <a:lnSpc>
                <a:spcPct val="107000"/>
              </a:lnSpc>
              <a:spcBef>
                <a:spcPts val="0"/>
              </a:spcBef>
              <a:spcAft>
                <a:spcPts val="0"/>
              </a:spcAft>
              <a:buFont typeface="Calibri" panose="020F0502020204030204" pitchFamily="34" charset="0"/>
              <a:buChar char="•"/>
            </a:pP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What</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used</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someone would need it;</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to expect during the test;</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prepare for the test; and</a:t>
            </a:r>
          </a:p>
          <a:p>
            <a:pPr marL="342900" marR="0" lvl="0" indent="-342900">
              <a:lnSpc>
                <a:spcPct val="107000"/>
              </a:lnSpc>
              <a:spcBef>
                <a:spcPts val="0"/>
              </a:spcBef>
              <a:spcAft>
                <a:spcPts val="800"/>
              </a:spcAft>
              <a:buFont typeface="Calibri" panose="020F0502020204030204" pitchFamily="34" charset="0"/>
              <a:buChar char="•"/>
            </a:pP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Possible</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risks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and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results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record also includes links to related MedlinePlus health topics and other medical tests.</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41</a:t>
            </a:fld>
            <a:endParaRPr lang="en-US"/>
          </a:p>
        </p:txBody>
      </p:sp>
    </p:spTree>
    <p:extLst>
      <p:ext uri="{BB962C8B-B14F-4D97-AF65-F5344CB8AC3E}">
        <p14:creationId xmlns:p14="http://schemas.microsoft.com/office/powerpoint/2010/main" val="739357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Additional features on the MedlinePlus website include: MedlinePlus in Spanish; Medical Encyclopedia; and Links to more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Much of MedlinePlus is available in Spanish including the Medical Encyclopedia, Drugs database, Herbs and Supplements, and Medical Tests. You can toggle between the English and Spanish pages.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try it.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the orange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Español</a:t>
            </a:r>
            <a:r>
              <a:rPr lang="en-US" sz="1800" dirty="0">
                <a:effectLst/>
                <a:latin typeface="Calibri" panose="020F0502020204030204" pitchFamily="34" charset="0"/>
                <a:ea typeface="Calibri" panose="020F0502020204030204" pitchFamily="34" charset="0"/>
                <a:cs typeface="Times New Roman" panose="02020603050405020304" pitchFamily="18" charset="0"/>
              </a:rPr>
              <a:t>” link at the top of the page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42</a:t>
            </a:fld>
            <a:endParaRPr lang="en-US"/>
          </a:p>
        </p:txBody>
      </p:sp>
    </p:spTree>
    <p:extLst>
      <p:ext uri="{BB962C8B-B14F-4D97-AF65-F5344CB8AC3E}">
        <p14:creationId xmlns:p14="http://schemas.microsoft.com/office/powerpoint/2010/main" val="3059726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difference do you see?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Spanish site is a mirror of the English site as far as layout and much of the content. When exploring the English version of MedlinePlus, for those pages that are available in Spanish, you will see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Español</a:t>
            </a:r>
            <a:r>
              <a:rPr lang="en-US" sz="1800" dirty="0">
                <a:effectLst/>
                <a:latin typeface="Calibri" panose="020F0502020204030204" pitchFamily="34" charset="0"/>
                <a:ea typeface="Calibri" panose="020F0502020204030204" pitchFamily="34" charset="0"/>
                <a:cs typeface="Times New Roman" panose="02020603050405020304" pitchFamily="18" charset="0"/>
              </a:rPr>
              <a:t> link at the top of the page.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viewing a page in Spanish, notice that the orange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Español</a:t>
            </a:r>
            <a:r>
              <a:rPr lang="en-US" sz="1800" dirty="0">
                <a:effectLst/>
                <a:latin typeface="Calibri" panose="020F0502020204030204" pitchFamily="34" charset="0"/>
                <a:ea typeface="Calibri" panose="020F0502020204030204" pitchFamily="34" charset="0"/>
                <a:cs typeface="Times New Roman" panose="02020603050405020304" pitchFamily="18" charset="0"/>
              </a:rPr>
              <a:t> link has changed to a green English link.</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green “English” link to return to the English version of the home page.</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43</a:t>
            </a:fld>
            <a:endParaRPr lang="en-US"/>
          </a:p>
        </p:txBody>
      </p:sp>
    </p:spTree>
    <p:extLst>
      <p:ext uri="{BB962C8B-B14F-4D97-AF65-F5344CB8AC3E}">
        <p14:creationId xmlns:p14="http://schemas.microsoft.com/office/powerpoint/2010/main" val="2406017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also includes a medical encyclopedia of more than 4,000 articles, videos and graphics available in English and Spanish. MedlinePlus licenses the Medical Encyclopedia from A.D.A.M.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Click</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on “Medical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Encyclopedia</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on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navigation</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menu</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44</a:t>
            </a:fld>
            <a:endParaRPr lang="en-US"/>
          </a:p>
        </p:txBody>
      </p:sp>
    </p:spTree>
    <p:extLst>
      <p:ext uri="{BB962C8B-B14F-4D97-AF65-F5344CB8AC3E}">
        <p14:creationId xmlns:p14="http://schemas.microsoft.com/office/powerpoint/2010/main" val="537683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You can search the Medical Encyclopedia using the A–Z List. Notice again that the source is A.D.A.M. [click]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C48016-672E-4C55-AB48-6D90F96F4D1B}" type="slidenum">
              <a:rPr lang="en-US" smtClean="0"/>
              <a:t>45</a:t>
            </a:fld>
            <a:endParaRPr lang="en-US"/>
          </a:p>
        </p:txBody>
      </p:sp>
    </p:spTree>
    <p:extLst>
      <p:ext uri="{BB962C8B-B14F-4D97-AF65-F5344CB8AC3E}">
        <p14:creationId xmlns:p14="http://schemas.microsoft.com/office/powerpoint/2010/main" val="2176778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what was covered today, various resources are accessible on MedlinePlus.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MedlinePlus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also</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[click] </a:t>
            </a:r>
          </a:p>
          <a:p>
            <a:pPr marL="342900" marR="0" lvl="0" indent="-342900">
              <a:lnSpc>
                <a:spcPct val="107000"/>
              </a:lnSpc>
              <a:spcBef>
                <a:spcPts val="0"/>
              </a:spcBef>
              <a:spcAft>
                <a:spcPts val="0"/>
              </a:spcAft>
              <a:buFont typeface="Calibri" panose="020F050202020403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Healthy recipes</a:t>
            </a:r>
            <a:r>
              <a:rPr lang="en-US" sz="1800" dirty="0">
                <a:effectLst/>
                <a:latin typeface="Calibri" panose="020F0502020204030204" pitchFamily="34" charset="0"/>
                <a:ea typeface="Calibri" panose="020F0502020204030204" pitchFamily="34" charset="0"/>
                <a:cs typeface="Times New Roman" panose="02020603050405020304" pitchFamily="18" charset="0"/>
              </a:rPr>
              <a:t> – which you can browse by type of meal or diet; [click] </a:t>
            </a:r>
          </a:p>
          <a:p>
            <a:pPr marL="342900" marR="0" lvl="0" indent="-342900">
              <a:lnSpc>
                <a:spcPct val="107000"/>
              </a:lnSpc>
              <a:spcBef>
                <a:spcPts val="0"/>
              </a:spcBef>
              <a:spcAft>
                <a:spcPts val="0"/>
              </a:spcAft>
              <a:buFont typeface="Calibri" panose="020F050202020403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Easy-to-read materials </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shows an alphabetical list of consumer health materials on a variety of health topics that are easy to read, understand and use. [click] </a:t>
            </a:r>
          </a:p>
          <a:p>
            <a:pPr marL="342900" marR="0" lvl="0" indent="-342900">
              <a:lnSpc>
                <a:spcPct val="107000"/>
              </a:lnSpc>
              <a:spcBef>
                <a:spcPts val="0"/>
              </a:spcBef>
              <a:spcAft>
                <a:spcPts val="0"/>
              </a:spcAft>
              <a:buFont typeface="Calibri" panose="020F050202020403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Social media</a:t>
            </a:r>
            <a:r>
              <a:rPr lang="en-US" sz="1800" dirty="0">
                <a:effectLst/>
                <a:latin typeface="Calibri" panose="020F0502020204030204" pitchFamily="34" charset="0"/>
                <a:ea typeface="Calibri" panose="020F0502020204030204" pitchFamily="34" charset="0"/>
                <a:cs typeface="Times New Roman" panose="02020603050405020304" pitchFamily="18" charset="0"/>
              </a:rPr>
              <a:t> – linking to MedlinePlus’ Twitter, Facebook, and Instagram pages; [click] </a:t>
            </a:r>
          </a:p>
          <a:p>
            <a:pPr marL="342900" marR="0" lvl="0" indent="-342900">
              <a:lnSpc>
                <a:spcPct val="107000"/>
              </a:lnSpc>
              <a:spcBef>
                <a:spcPts val="0"/>
              </a:spcBef>
              <a:spcAft>
                <a:spcPts val="800"/>
              </a:spcAft>
              <a:buFont typeface="Calibri" panose="020F050202020403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Quarterly NIH MedlinePlus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magazine – which provides updates on the latest breakthroughs from NIH-supported research, as well as health tips and wellness overviews vetted by NIH experts.</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46</a:t>
            </a:fld>
            <a:endParaRPr lang="en-US"/>
          </a:p>
        </p:txBody>
      </p:sp>
    </p:spTree>
    <p:extLst>
      <p:ext uri="{BB962C8B-B14F-4D97-AF65-F5344CB8AC3E}">
        <p14:creationId xmlns:p14="http://schemas.microsoft.com/office/powerpoint/2010/main" val="909414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F63ABBB-A7EA-4C4F-ADF7-6149B78F8C0D}" type="slidenum">
              <a:rPr lang="en-US" smtClean="0"/>
              <a:pPr/>
              <a:t>47</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dirty="0">
                <a:latin typeface="Arial" charset="0"/>
              </a:rPr>
              <a:t>Thinking about health information literacy, please note that MedlinePlus contains a tutorial for everyone on Evaluating Internet Health Information.</a:t>
            </a:r>
          </a:p>
          <a:p>
            <a:endParaRPr lang="en-US" sz="1200" dirty="0">
              <a:latin typeface="Arial" charset="0"/>
            </a:endParaRPr>
          </a:p>
          <a:p>
            <a:r>
              <a:rPr lang="en-US" sz="1200" dirty="0">
                <a:latin typeface="Arial" charset="0"/>
              </a:rPr>
              <a:t>Y</a:t>
            </a:r>
            <a:r>
              <a:rPr lang="en-US" sz="1200" dirty="0"/>
              <a:t>ou can </a:t>
            </a:r>
            <a:r>
              <a:rPr lang="en-US" sz="1200" dirty="0">
                <a:hlinkClick r:id="rId3"/>
              </a:rPr>
              <a:t>download</a:t>
            </a:r>
            <a:r>
              <a:rPr lang="en-US" sz="1200" dirty="0"/>
              <a:t> a version of the tutorial for use when no Internet connection is available</a:t>
            </a:r>
            <a:endParaRPr lang="en-US" sz="1200" dirty="0">
              <a:latin typeface="Arial" charset="0"/>
            </a:endParaRPr>
          </a:p>
        </p:txBody>
      </p:sp>
    </p:spTree>
    <p:extLst>
      <p:ext uri="{BB962C8B-B14F-4D97-AF65-F5344CB8AC3E}">
        <p14:creationId xmlns:p14="http://schemas.microsoft.com/office/powerpoint/2010/main" val="3693931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rPr>
              <a:t>Other organizations have also created some great content to help consumers evaluate health information on the web. </a:t>
            </a:r>
          </a:p>
          <a:p>
            <a:endParaRPr lang="en-US" sz="1200" dirty="0">
              <a:latin typeface="Arial" charset="0"/>
            </a:endParaRPr>
          </a:p>
          <a:p>
            <a:r>
              <a:rPr lang="en-US" sz="1200" dirty="0">
                <a:latin typeface="Arial" charset="0"/>
              </a:rPr>
              <a:t>We’ve collected these into a topic page titled - Evaluating Health Information. </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48</a:t>
            </a:fld>
            <a:endParaRPr lang="en-US"/>
          </a:p>
        </p:txBody>
      </p:sp>
    </p:spTree>
    <p:extLst>
      <p:ext uri="{BB962C8B-B14F-4D97-AF65-F5344CB8AC3E}">
        <p14:creationId xmlns:p14="http://schemas.microsoft.com/office/powerpoint/2010/main" val="261173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Currently, MedlinePlus is sourced from more than 1,600 selected organizations and provides 18,000 links to authoritative health information in Spanish and 40,000 links to information in English.</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links to information produced by the National Library of Medicine (NLM), the National Institutes of Health (NIH) and other trusted health-related organizations within the U.S. Federal Government, such as: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(CDC); the</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Food and Drug Administration (FDA); and the</a:t>
            </a:r>
          </a:p>
          <a:p>
            <a:pPr marL="342900" marR="0" lvl="0" indent="-342900">
              <a:lnSpc>
                <a:spcPct val="107000"/>
              </a:lnSpc>
              <a:spcBef>
                <a:spcPts val="0"/>
              </a:spcBef>
              <a:spcAft>
                <a:spcPts val="0"/>
              </a:spcAft>
              <a:buFont typeface="Calibri" panose="020F0502020204030204" pitchFamily="34" charset="0"/>
              <a:buChar char="•"/>
            </a:pPr>
            <a:r>
              <a:rPr lang="en-US" sz="4000" dirty="0"/>
              <a:t>NIH Office of Dietary Supplements</a:t>
            </a: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Links to other websites, particularly ones with unique information or special features, are included if they meet specific Quality Guidelines. See this link to learn more about MedlinePlus Sources and the selection process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https://medlineplus.gov/about/general/reviewandupdate/ </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5</a:t>
            </a:fld>
            <a:endParaRPr lang="en-US"/>
          </a:p>
        </p:txBody>
      </p:sp>
    </p:spTree>
    <p:extLst>
      <p:ext uri="{BB962C8B-B14F-4D97-AF65-F5344CB8AC3E}">
        <p14:creationId xmlns:p14="http://schemas.microsoft.com/office/powerpoint/2010/main" val="24129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three major guidelines for selecting resources to include in MedlinePlus:</a:t>
            </a:r>
          </a:p>
          <a:p>
            <a:endParaRPr lang="en-US" dirty="0"/>
          </a:p>
          <a:p>
            <a:pPr>
              <a:defRPr/>
            </a:pPr>
            <a:r>
              <a:rPr lang="en-US" sz="1800" dirty="0">
                <a:effectLst/>
                <a:latin typeface="Calibri"/>
                <a:ea typeface="Calibri" panose="020F0502020204030204" pitchFamily="34" charset="0"/>
                <a:cs typeface="Calibri"/>
              </a:rPr>
              <a:t>The quality, authority and accuracy of the health content; The primary purpose of the resource is educational and not to sell a product or service, with content being available at no charge; and the resource is reliable and regularly maintained.</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Link to MedlinePlus Quality Guidelines:</a:t>
            </a:r>
            <a:endParaRPr lang="en-US" dirty="0"/>
          </a:p>
          <a:p>
            <a:r>
              <a:rPr lang="en-US" dirty="0"/>
              <a:t>https://medlineplus.gov/about/using/criteria/ </a:t>
            </a:r>
          </a:p>
        </p:txBody>
      </p:sp>
      <p:sp>
        <p:nvSpPr>
          <p:cNvPr id="4" name="Slide Number Placeholder 3"/>
          <p:cNvSpPr>
            <a:spLocks noGrp="1"/>
          </p:cNvSpPr>
          <p:nvPr>
            <p:ph type="sldNum" sz="quarter" idx="5"/>
          </p:nvPr>
        </p:nvSpPr>
        <p:spPr/>
        <p:txBody>
          <a:bodyPr/>
          <a:lstStyle/>
          <a:p>
            <a:fld id="{92C48016-672E-4C55-AB48-6D90F96F4D1B}" type="slidenum">
              <a:rPr lang="en-US" smtClean="0"/>
              <a:t>6</a:t>
            </a:fld>
            <a:endParaRPr lang="en-US"/>
          </a:p>
        </p:txBody>
      </p:sp>
    </p:spTree>
    <p:extLst>
      <p:ext uri="{BB962C8B-B14F-4D97-AF65-F5344CB8AC3E}">
        <p14:creationId xmlns:p14="http://schemas.microsoft.com/office/powerpoint/2010/main" val="93615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MedlinePlus began in 1998 with 22 health topics as a means of providing the public with accurate health information from trusted sources. Currently, there are more than 1,000 health topics in Spanish and English. MedlinePlus health topics are regularly reviewed, and links are updated daily. You can find health topics either by searching or browsing alphabetically.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provide an overview of the Health Topics section and you will practice finding health topics in MedlinePlus.</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7</a:t>
            </a:fld>
            <a:endParaRPr lang="en-US"/>
          </a:p>
        </p:txBody>
      </p:sp>
    </p:spTree>
    <p:extLst>
      <p:ext uri="{BB962C8B-B14F-4D97-AF65-F5344CB8AC3E}">
        <p14:creationId xmlns:p14="http://schemas.microsoft.com/office/powerpoint/2010/main" val="3495060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practice how to do a search for a Health Topic. Look for the search box near the top of the MedlinePlus website. You can use the search box to search all of MedlinePlus.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Enter the term “covid-19” in the search box and then click “Search”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8</a:t>
            </a:fld>
            <a:endParaRPr lang="en-US"/>
          </a:p>
        </p:txBody>
      </p:sp>
    </p:spTree>
    <p:extLst>
      <p:ext uri="{BB962C8B-B14F-4D97-AF65-F5344CB8AC3E}">
        <p14:creationId xmlns:p14="http://schemas.microsoft.com/office/powerpoint/2010/main" val="398919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filter your results to better identify what you are looking for.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“Refine by Type” box, you can filter your results to Health Topics, among other options. This will limit your results to only predetermined MedlinePlus health topics.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“Health Topics” under the “Refine by Type” box.</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9</a:t>
            </a:fld>
            <a:endParaRPr lang="en-US"/>
          </a:p>
        </p:txBody>
      </p:sp>
    </p:spTree>
    <p:extLst>
      <p:ext uri="{BB962C8B-B14F-4D97-AF65-F5344CB8AC3E}">
        <p14:creationId xmlns:p14="http://schemas.microsoft.com/office/powerpoint/2010/main" val="128263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A59CFD-ABFD-4771-A66A-F610250B8124}" type="datetime1">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950E1-D8D6-40BC-AA04-0716934068B9}" type="datetime1">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D11378-AE9D-44AD-9E20-CD412C09EE0C}" type="datetime1">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81368-14BC-4F4B-A3B8-F8AC0992DCF6}" type="datetime1">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ADF0C-164A-49C3-9597-905C7DC04076}" type="datetime1">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56A3F3-FE54-409A-871D-68F95EBDDBDF}" type="datetime1">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CB3C7-9E23-4403-8CFB-1B69B4B71FEA}" type="datetime1">
              <a:rPr lang="en-US" smtClean="0"/>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249BF5-E19A-4EC2-A917-646B9B5E134E}" type="datetime1">
              <a:rPr lang="en-US" smtClean="0"/>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1B491-1E0A-4AE2-9CA8-52762A5A799E}" type="datetime1">
              <a:rPr lang="en-US" smtClean="0"/>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2000" b="1">
                <a:solidFill>
                  <a:schemeClr val="bg1"/>
                </a:solidFill>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53007-224F-4CD2-BD43-FB1C5DFE3567}" type="datetime1">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9E02F8-FC2C-443D-81B6-FC7B1B5E0FAF}" type="datetime1">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44708B-8322-0C8F-54C2-0E9520A7BDD0}"/>
              </a:ext>
            </a:extLst>
          </p:cNvPr>
          <p:cNvPicPr>
            <a:picLocks noChangeAspect="1"/>
          </p:cNvPicPr>
          <p:nvPr userDrawn="1"/>
        </p:nvPicPr>
        <p:blipFill>
          <a:blip r:embed="rId13"/>
          <a:stretch>
            <a:fillRect/>
          </a:stretch>
        </p:blipFill>
        <p:spPr>
          <a:xfrm>
            <a:off x="0" y="0"/>
            <a:ext cx="12192000" cy="68579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73AEF-04DE-45A0-8AF2-A18F35585917}" type="datetime1">
              <a:rPr lang="en-US" smtClean="0"/>
              <a:t>12/14/2023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1">
                <a:solidFill>
                  <a:schemeClr val="bg1"/>
                </a:solidFill>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nlm.gov/training/class/medlineplus-tutorial-librarians-and-health-educator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72B6C2-36C9-4A32-B5A7-BB4F662B2A3A}"/>
              </a:ext>
            </a:extLst>
          </p:cNvPr>
          <p:cNvSpPr>
            <a:spLocks noGrp="1"/>
          </p:cNvSpPr>
          <p:nvPr>
            <p:ph type="title" idx="4294967295"/>
          </p:nvPr>
        </p:nvSpPr>
        <p:spPr>
          <a:xfrm>
            <a:off x="838200" y="1365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61626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616265"/>
                </a:solidFill>
                <a:effectLst/>
                <a:uLnTx/>
                <a:uFillTx/>
                <a:latin typeface="+mj-lt"/>
                <a:ea typeface="+mj-ea"/>
                <a:cs typeface="+mj-cs"/>
              </a:rPr>
              <a:t>REMOVE THIS SLIDE BEFORE PRESENTING!</a:t>
            </a:r>
          </a:p>
        </p:txBody>
      </p:sp>
      <p:sp>
        <p:nvSpPr>
          <p:cNvPr id="2" name="Slide Number Placeholder 1">
            <a:extLst>
              <a:ext uri="{FF2B5EF4-FFF2-40B4-BE49-F238E27FC236}">
                <a16:creationId xmlns:a16="http://schemas.microsoft.com/office/drawing/2014/main" id="{32403B31-ECCA-09D3-9159-11BC128373D2}"/>
              </a:ext>
              <a:ext uri="{C183D7F6-B498-43B3-948B-1728B52AA6E4}">
                <adec:decorative xmlns:adec="http://schemas.microsoft.com/office/drawing/2017/decorative" val="0"/>
              </a:ext>
            </a:extLst>
          </p:cNvPr>
          <p:cNvSpPr>
            <a:spLocks noGrp="1"/>
          </p:cNvSpPr>
          <p:nvPr>
            <p:ph type="sldNum" sz="quarter" idx="12"/>
          </p:nvPr>
        </p:nvSpPr>
        <p:spPr/>
        <p:txBody>
          <a:bodyPr/>
          <a:lstStyle/>
          <a:p>
            <a:fld id="{330EA680-D336-4FF7-8B7A-9848BB0A1C32}" type="slidenum">
              <a:rPr lang="en-US" smtClean="0"/>
              <a:pPr/>
              <a:t>1</a:t>
            </a:fld>
            <a:endParaRPr lang="en-US" dirty="0"/>
          </a:p>
        </p:txBody>
      </p:sp>
      <p:sp>
        <p:nvSpPr>
          <p:cNvPr id="4" name="Content Placeholder 2">
            <a:extLst>
              <a:ext uri="{FF2B5EF4-FFF2-40B4-BE49-F238E27FC236}">
                <a16:creationId xmlns:a16="http://schemas.microsoft.com/office/drawing/2014/main" id="{B93F29A7-8DDB-4340-A25C-E91804C073EC}"/>
              </a:ext>
            </a:extLst>
          </p:cNvPr>
          <p:cNvSpPr>
            <a:spLocks noGrp="1"/>
          </p:cNvSpPr>
          <p:nvPr/>
        </p:nvSpPr>
        <p:spPr>
          <a:xfrm>
            <a:off x="838200" y="159702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162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162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slide deck is intended to introduce and demo the basics of MedlinePlus to new users. </a:t>
            </a:r>
          </a:p>
          <a:p>
            <a:pPr lvl="1"/>
            <a:r>
              <a:rPr lang="en-US" dirty="0"/>
              <a:t>It takes </a:t>
            </a:r>
            <a:r>
              <a:rPr lang="en-US"/>
              <a:t>around 30-45 </a:t>
            </a:r>
            <a:r>
              <a:rPr lang="en-US" dirty="0"/>
              <a:t>minutes to present.</a:t>
            </a:r>
          </a:p>
          <a:p>
            <a:pPr lvl="1"/>
            <a:r>
              <a:rPr lang="en-US" dirty="0"/>
              <a:t>The content is pulled from the on-demand </a:t>
            </a:r>
            <a:r>
              <a:rPr lang="en-US" dirty="0">
                <a:hlinkClick r:id="rId3"/>
              </a:rPr>
              <a:t>MedlinePlus Tutorial for Librarians and Health Educations</a:t>
            </a:r>
            <a:endParaRPr lang="en-US" dirty="0"/>
          </a:p>
          <a:p>
            <a:r>
              <a:rPr lang="en-US" dirty="0"/>
              <a:t>Please feel free to edit, abridge, expand, re-use, and/or re-distribute this presentation however you like.</a:t>
            </a:r>
          </a:p>
          <a:p>
            <a:pPr lvl="1"/>
            <a:r>
              <a:rPr lang="en-US" dirty="0"/>
              <a:t>We encourage you to replace the included examples with searches more relevant to your specific audience.</a:t>
            </a:r>
          </a:p>
          <a:p>
            <a:pPr marL="0" indent="0">
              <a:buNone/>
            </a:pPr>
            <a:endParaRPr lang="en-US" dirty="0"/>
          </a:p>
        </p:txBody>
      </p:sp>
    </p:spTree>
    <p:extLst>
      <p:ext uri="{BB962C8B-B14F-4D97-AF65-F5344CB8AC3E}">
        <p14:creationId xmlns:p14="http://schemas.microsoft.com/office/powerpoint/2010/main" val="2866515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CCE2-1CCB-7EDD-8EA7-A2C9697DF74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COVID-19 Search Results</a:t>
            </a:r>
          </a:p>
        </p:txBody>
      </p:sp>
      <p:sp>
        <p:nvSpPr>
          <p:cNvPr id="5" name="Slide Number Placeholder 4">
            <a:extLst>
              <a:ext uri="{FF2B5EF4-FFF2-40B4-BE49-F238E27FC236}">
                <a16:creationId xmlns:a16="http://schemas.microsoft.com/office/drawing/2014/main" id="{9A573583-460A-BC57-F4FF-9CC83DE9773E}"/>
              </a:ext>
            </a:extLst>
          </p:cNvPr>
          <p:cNvSpPr>
            <a:spLocks noGrp="1"/>
          </p:cNvSpPr>
          <p:nvPr>
            <p:ph type="sldNum" sz="quarter" idx="12"/>
          </p:nvPr>
        </p:nvSpPr>
        <p:spPr/>
        <p:txBody>
          <a:bodyPr/>
          <a:lstStyle/>
          <a:p>
            <a:fld id="{330EA680-D336-4FF7-8B7A-9848BB0A1C32}" type="slidenum">
              <a:rPr lang="en-US" smtClean="0"/>
              <a:t>10</a:t>
            </a:fld>
            <a:endParaRPr lang="en-US"/>
          </a:p>
        </p:txBody>
      </p:sp>
      <p:pic>
        <p:nvPicPr>
          <p:cNvPr id="3" name="Picture 2" descr="MedlinePlus results for COVID-19, showing link to COVID-19 Testing page.">
            <a:extLst>
              <a:ext uri="{FF2B5EF4-FFF2-40B4-BE49-F238E27FC236}">
                <a16:creationId xmlns:a16="http://schemas.microsoft.com/office/drawing/2014/main" id="{BFB08E1D-2E5E-1BBB-F077-590E9B011A5D}"/>
              </a:ext>
            </a:extLst>
          </p:cNvPr>
          <p:cNvPicPr>
            <a:picLocks noChangeAspect="1"/>
          </p:cNvPicPr>
          <p:nvPr/>
        </p:nvPicPr>
        <p:blipFill>
          <a:blip r:embed="rId3"/>
          <a:stretch>
            <a:fillRect/>
          </a:stretch>
        </p:blipFill>
        <p:spPr>
          <a:xfrm>
            <a:off x="1403230" y="1071492"/>
            <a:ext cx="9385540" cy="4956555"/>
          </a:xfrm>
          <a:prstGeom prst="rect">
            <a:avLst/>
          </a:prstGeom>
          <a:effectLst>
            <a:outerShdw blurRad="50800" dist="38100" dir="16200000" rotWithShape="0">
              <a:prstClr val="black">
                <a:alpha val="40000"/>
              </a:prstClr>
            </a:outerShdw>
          </a:effectLst>
        </p:spPr>
      </p:pic>
      <p:sp>
        <p:nvSpPr>
          <p:cNvPr id="4" name="Rectangle 3">
            <a:extLst>
              <a:ext uri="{FF2B5EF4-FFF2-40B4-BE49-F238E27FC236}">
                <a16:creationId xmlns:a16="http://schemas.microsoft.com/office/drawing/2014/main" id="{05A0074C-88F9-56E2-6743-AC3E0013F395}"/>
              </a:ext>
              <a:ext uri="{C183D7F6-B498-43B3-948B-1728B52AA6E4}">
                <adec:decorative xmlns:adec="http://schemas.microsoft.com/office/drawing/2017/decorative" val="1"/>
              </a:ext>
            </a:extLst>
          </p:cNvPr>
          <p:cNvSpPr/>
          <p:nvPr/>
        </p:nvSpPr>
        <p:spPr>
          <a:xfrm>
            <a:off x="4642119" y="4965356"/>
            <a:ext cx="1775010" cy="406743"/>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13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3B75-82CC-9DE8-87BE-91AB02DA344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Health Topic Page for COVID-19</a:t>
            </a:r>
          </a:p>
        </p:txBody>
      </p:sp>
      <p:sp>
        <p:nvSpPr>
          <p:cNvPr id="4" name="Slide Number Placeholder 3">
            <a:extLst>
              <a:ext uri="{FF2B5EF4-FFF2-40B4-BE49-F238E27FC236}">
                <a16:creationId xmlns:a16="http://schemas.microsoft.com/office/drawing/2014/main" id="{E63AA32E-0D98-173B-2A91-B1557FC1538D}"/>
              </a:ext>
            </a:extLst>
          </p:cNvPr>
          <p:cNvSpPr>
            <a:spLocks noGrp="1"/>
          </p:cNvSpPr>
          <p:nvPr>
            <p:ph type="sldNum" sz="quarter" idx="12"/>
          </p:nvPr>
        </p:nvSpPr>
        <p:spPr/>
        <p:txBody>
          <a:bodyPr/>
          <a:lstStyle/>
          <a:p>
            <a:fld id="{330EA680-D336-4FF7-8B7A-9848BB0A1C32}" type="slidenum">
              <a:rPr lang="en-US" smtClean="0"/>
              <a:t>11</a:t>
            </a:fld>
            <a:endParaRPr lang="en-US"/>
          </a:p>
        </p:txBody>
      </p:sp>
      <p:pic>
        <p:nvPicPr>
          <p:cNvPr id="3" name="Picture 2" descr="MedlinePlus COVID-19 Testing page">
            <a:extLst>
              <a:ext uri="{FF2B5EF4-FFF2-40B4-BE49-F238E27FC236}">
                <a16:creationId xmlns:a16="http://schemas.microsoft.com/office/drawing/2014/main" id="{883A90D8-87C5-93A3-8381-8138B2C00D53}"/>
              </a:ext>
            </a:extLst>
          </p:cNvPr>
          <p:cNvPicPr>
            <a:picLocks noChangeAspect="1"/>
          </p:cNvPicPr>
          <p:nvPr/>
        </p:nvPicPr>
        <p:blipFill>
          <a:blip r:embed="rId3"/>
          <a:stretch>
            <a:fillRect/>
          </a:stretch>
        </p:blipFill>
        <p:spPr>
          <a:xfrm>
            <a:off x="1613277" y="529192"/>
            <a:ext cx="8965445" cy="546616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5467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8746-F6F9-FBEB-F444-7EABF606A30E}"/>
              </a:ext>
            </a:extLst>
          </p:cNvPr>
          <p:cNvSpPr>
            <a:spLocks noGrp="1"/>
          </p:cNvSpPr>
          <p:nvPr>
            <p:ph type="title"/>
          </p:nvPr>
        </p:nvSpPr>
        <p:spPr/>
        <p:txBody>
          <a:bodyPr/>
          <a:lstStyle/>
          <a:p>
            <a:r>
              <a:rPr lang="en-US" dirty="0"/>
              <a:t>Browsing Health Topics</a:t>
            </a:r>
          </a:p>
        </p:txBody>
      </p:sp>
      <p:sp>
        <p:nvSpPr>
          <p:cNvPr id="3" name="Slide Number Placeholder 2">
            <a:extLst>
              <a:ext uri="{FF2B5EF4-FFF2-40B4-BE49-F238E27FC236}">
                <a16:creationId xmlns:a16="http://schemas.microsoft.com/office/drawing/2014/main" id="{0FE33A4F-A279-4D75-73B8-57EA30D4A304}"/>
              </a:ext>
            </a:extLst>
          </p:cNvPr>
          <p:cNvSpPr>
            <a:spLocks noGrp="1"/>
          </p:cNvSpPr>
          <p:nvPr>
            <p:ph type="sldNum" sz="quarter" idx="12"/>
          </p:nvPr>
        </p:nvSpPr>
        <p:spPr/>
        <p:txBody>
          <a:bodyPr/>
          <a:lstStyle/>
          <a:p>
            <a:fld id="{330EA680-D336-4FF7-8B7A-9848BB0A1C32}" type="slidenum">
              <a:rPr lang="en-US" smtClean="0"/>
              <a:t>12</a:t>
            </a:fld>
            <a:endParaRPr lang="en-US"/>
          </a:p>
        </p:txBody>
      </p:sp>
      <p:pic>
        <p:nvPicPr>
          <p:cNvPr id="4" name="Picture 3" descr="MedlinePlus homepage, highlighting Health Topics link in top menu.">
            <a:extLst>
              <a:ext uri="{FF2B5EF4-FFF2-40B4-BE49-F238E27FC236}">
                <a16:creationId xmlns:a16="http://schemas.microsoft.com/office/drawing/2014/main" id="{A6135305-C782-3F5B-5456-1D5BF53FF5F8}"/>
              </a:ext>
            </a:extLst>
          </p:cNvPr>
          <p:cNvPicPr>
            <a:picLocks noChangeAspect="1"/>
          </p:cNvPicPr>
          <p:nvPr/>
        </p:nvPicPr>
        <p:blipFill rotWithShape="1">
          <a:blip r:embed="rId3"/>
          <a:srcRect b="20603"/>
          <a:stretch/>
        </p:blipFill>
        <p:spPr>
          <a:xfrm>
            <a:off x="1690992" y="1918939"/>
            <a:ext cx="8810016" cy="4057317"/>
          </a:xfrm>
          <a:prstGeom prst="rect">
            <a:avLst/>
          </a:prstGeom>
          <a:ln>
            <a:noFill/>
          </a:ln>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49546177-6A51-6E24-9FA5-D14FE6D0A6A0}"/>
              </a:ext>
              <a:ext uri="{C183D7F6-B498-43B3-948B-1728B52AA6E4}">
                <adec:decorative xmlns:adec="http://schemas.microsoft.com/office/drawing/2017/decorative" val="1"/>
              </a:ext>
            </a:extLst>
          </p:cNvPr>
          <p:cNvSpPr/>
          <p:nvPr/>
        </p:nvSpPr>
        <p:spPr>
          <a:xfrm>
            <a:off x="1690992" y="3173086"/>
            <a:ext cx="121549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138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9B46580-52ED-CA23-A8B5-2D2DF642D013}"/>
              </a:ext>
            </a:extLst>
          </p:cNvPr>
          <p:cNvSpPr txBox="1">
            <a:spLocks noGrp="1"/>
          </p:cNvSpPr>
          <p:nvPr>
            <p:ph type="title" idx="4294967295"/>
          </p:nvPr>
        </p:nvSpPr>
        <p:spPr>
          <a:xfrm>
            <a:off x="6729308" y="2027699"/>
            <a:ext cx="515789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tx1"/>
                </a:solidFill>
                <a:effectLst/>
                <a:uLnTx/>
                <a:uFillTx/>
                <a:latin typeface="+mn-lt"/>
                <a:ea typeface="+mn-ea"/>
                <a:cs typeface="+mn-cs"/>
              </a:rPr>
              <a:t>Browse by topics A-Z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tx1"/>
                </a:solidFill>
                <a:effectLst/>
                <a:uLnTx/>
                <a:uFillTx/>
                <a:latin typeface="+mn-lt"/>
                <a:ea typeface="+mn-ea"/>
                <a:cs typeface="+mn-cs"/>
              </a:rPr>
              <a:t>	       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tx1"/>
                </a:solidFill>
                <a:effectLst/>
                <a:uLnTx/>
                <a:uFillTx/>
                <a:latin typeface="+mn-lt"/>
                <a:ea typeface="+mn-ea"/>
                <a:cs typeface="+mn-cs"/>
              </a:rPr>
              <a:t>Browse by topic areas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MedlinePlus Health Topics page, showing the A-Z list at the top and the topics by category at the bottom.">
            <a:extLst>
              <a:ext uri="{FF2B5EF4-FFF2-40B4-BE49-F238E27FC236}">
                <a16:creationId xmlns:a16="http://schemas.microsoft.com/office/drawing/2014/main" id="{8ECB4BA5-7450-CAFD-E178-DA282F234898}"/>
              </a:ext>
            </a:extLst>
          </p:cNvPr>
          <p:cNvPicPr>
            <a:picLocks noChangeAspect="1"/>
          </p:cNvPicPr>
          <p:nvPr/>
        </p:nvPicPr>
        <p:blipFill>
          <a:blip r:embed="rId3"/>
          <a:stretch>
            <a:fillRect/>
          </a:stretch>
        </p:blipFill>
        <p:spPr>
          <a:xfrm>
            <a:off x="955325" y="713937"/>
            <a:ext cx="5498158" cy="5278650"/>
          </a:xfrm>
          <a:prstGeom prst="rect">
            <a:avLst/>
          </a:prstGeom>
          <a:effectLst>
            <a:outerShdw blurRad="50800" dist="38100" dir="16200000" rotWithShape="0">
              <a:prstClr val="black">
                <a:alpha val="40000"/>
              </a:prstClr>
            </a:outerShdw>
          </a:effectLst>
        </p:spPr>
      </p:pic>
      <p:sp>
        <p:nvSpPr>
          <p:cNvPr id="2" name="Slide Number Placeholder 1">
            <a:extLst>
              <a:ext uri="{FF2B5EF4-FFF2-40B4-BE49-F238E27FC236}">
                <a16:creationId xmlns:a16="http://schemas.microsoft.com/office/drawing/2014/main" id="{AFB8EFAD-297F-011C-C5DC-7E386E5BDB8C}"/>
              </a:ext>
            </a:extLst>
          </p:cNvPr>
          <p:cNvSpPr>
            <a:spLocks noGrp="1"/>
          </p:cNvSpPr>
          <p:nvPr>
            <p:ph type="sldNum" sz="quarter" idx="12"/>
          </p:nvPr>
        </p:nvSpPr>
        <p:spPr/>
        <p:txBody>
          <a:bodyPr/>
          <a:lstStyle/>
          <a:p>
            <a:fld id="{330EA680-D336-4FF7-8B7A-9848BB0A1C32}" type="slidenum">
              <a:rPr lang="en-US" smtClean="0"/>
              <a:pPr/>
              <a:t>13</a:t>
            </a:fld>
            <a:endParaRPr lang="en-US" dirty="0"/>
          </a:p>
        </p:txBody>
      </p:sp>
      <p:sp>
        <p:nvSpPr>
          <p:cNvPr id="6" name="Rectangle 5">
            <a:extLst>
              <a:ext uri="{FF2B5EF4-FFF2-40B4-BE49-F238E27FC236}">
                <a16:creationId xmlns:a16="http://schemas.microsoft.com/office/drawing/2014/main" id="{E50F290B-2B48-0F91-690B-4A92B6E1CF52}"/>
              </a:ext>
              <a:ext uri="{C183D7F6-B498-43B3-948B-1728B52AA6E4}">
                <adec:decorative xmlns:adec="http://schemas.microsoft.com/office/drawing/2017/decorative" val="1"/>
              </a:ext>
            </a:extLst>
          </p:cNvPr>
          <p:cNvSpPr/>
          <p:nvPr/>
        </p:nvSpPr>
        <p:spPr>
          <a:xfrm>
            <a:off x="955325" y="3297821"/>
            <a:ext cx="5498158" cy="2694766"/>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DDF7C4-E275-7590-423D-A7B5F2645ED5}"/>
              </a:ext>
              <a:ext uri="{C183D7F6-B498-43B3-948B-1728B52AA6E4}">
                <adec:decorative xmlns:adec="http://schemas.microsoft.com/office/drawing/2017/decorative" val="1"/>
              </a:ext>
            </a:extLst>
          </p:cNvPr>
          <p:cNvSpPr/>
          <p:nvPr/>
        </p:nvSpPr>
        <p:spPr>
          <a:xfrm>
            <a:off x="955325" y="2581385"/>
            <a:ext cx="5498158" cy="635344"/>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50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D52A-A495-92FB-FE30-641E50669AA2}"/>
              </a:ext>
            </a:extLst>
          </p:cNvPr>
          <p:cNvSpPr>
            <a:spLocks noGrp="1"/>
          </p:cNvSpPr>
          <p:nvPr>
            <p:ph type="title"/>
          </p:nvPr>
        </p:nvSpPr>
        <p:spPr/>
        <p:txBody>
          <a:bodyPr/>
          <a:lstStyle/>
          <a:p>
            <a:r>
              <a:rPr lang="en-US" dirty="0"/>
              <a:t>Activity</a:t>
            </a:r>
          </a:p>
        </p:txBody>
      </p:sp>
      <p:pic>
        <p:nvPicPr>
          <p:cNvPr id="7" name="Content Placeholder 6" descr="MedlinePlus &quot;Exercise and Physical Fitness&quot; page">
            <a:extLst>
              <a:ext uri="{FF2B5EF4-FFF2-40B4-BE49-F238E27FC236}">
                <a16:creationId xmlns:a16="http://schemas.microsoft.com/office/drawing/2014/main" id="{F07A3D2C-8E0F-E8DF-83B8-B3FC3470337D}"/>
              </a:ext>
            </a:extLst>
          </p:cNvPr>
          <p:cNvPicPr>
            <a:picLocks noGrp="1" noChangeAspect="1"/>
          </p:cNvPicPr>
          <p:nvPr>
            <p:ph sz="half" idx="1"/>
          </p:nvPr>
        </p:nvPicPr>
        <p:blipFill>
          <a:blip r:embed="rId3"/>
          <a:stretch>
            <a:fillRect/>
          </a:stretch>
        </p:blipFill>
        <p:spPr>
          <a:xfrm>
            <a:off x="838200" y="2257474"/>
            <a:ext cx="5181600" cy="3729181"/>
          </a:xfrm>
          <a:effectLst>
            <a:outerShdw blurRad="50800" dist="38100" dir="16200000" rotWithShape="0">
              <a:prstClr val="black">
                <a:alpha val="40000"/>
              </a:prstClr>
            </a:outerShdw>
          </a:effectLst>
        </p:spPr>
      </p:pic>
      <p:pic>
        <p:nvPicPr>
          <p:cNvPr id="9" name="Content Placeholder 8" descr="The MedlinePlus &quot;How Much Exercise Do I Need&quot; page">
            <a:extLst>
              <a:ext uri="{FF2B5EF4-FFF2-40B4-BE49-F238E27FC236}">
                <a16:creationId xmlns:a16="http://schemas.microsoft.com/office/drawing/2014/main" id="{5733A549-DA6F-E8FA-37CB-B41A982C374B}"/>
              </a:ext>
            </a:extLst>
          </p:cNvPr>
          <p:cNvPicPr>
            <a:picLocks noGrp="1" noChangeAspect="1"/>
          </p:cNvPicPr>
          <p:nvPr>
            <p:ph sz="half" idx="2"/>
          </p:nvPr>
        </p:nvPicPr>
        <p:blipFill rotWithShape="1">
          <a:blip r:embed="rId4"/>
          <a:srcRect b="9716"/>
          <a:stretch/>
        </p:blipFill>
        <p:spPr>
          <a:xfrm>
            <a:off x="6379233" y="2279699"/>
            <a:ext cx="5181600" cy="3729181"/>
          </a:xfrm>
          <a:effectLst>
            <a:outerShdw blurRad="50800" dist="38100" dir="16200000" rotWithShape="0">
              <a:prstClr val="black">
                <a:alpha val="40000"/>
              </a:prstClr>
            </a:outerShdw>
          </a:effectLst>
        </p:spPr>
      </p:pic>
      <p:sp>
        <p:nvSpPr>
          <p:cNvPr id="5" name="Slide Number Placeholder 4">
            <a:extLst>
              <a:ext uri="{FF2B5EF4-FFF2-40B4-BE49-F238E27FC236}">
                <a16:creationId xmlns:a16="http://schemas.microsoft.com/office/drawing/2014/main" id="{CE0AF43E-93F3-43A0-63A5-434C8D6E93AE}"/>
              </a:ext>
            </a:extLst>
          </p:cNvPr>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70427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D52A-A495-92FB-FE30-641E50669AA2}"/>
              </a:ext>
            </a:extLst>
          </p:cNvPr>
          <p:cNvSpPr>
            <a:spLocks noGrp="1"/>
          </p:cNvSpPr>
          <p:nvPr>
            <p:ph type="title"/>
          </p:nvPr>
        </p:nvSpPr>
        <p:spPr>
          <a:xfrm>
            <a:off x="838200" y="593728"/>
            <a:ext cx="5181600" cy="1325563"/>
          </a:xfrm>
        </p:spPr>
        <p:txBody>
          <a:bodyPr/>
          <a:lstStyle/>
          <a:p>
            <a:pPr algn="ctr"/>
            <a:r>
              <a:rPr lang="en-US" dirty="0"/>
              <a:t>Comprehensive Health Topic</a:t>
            </a:r>
          </a:p>
        </p:txBody>
      </p:sp>
      <p:pic>
        <p:nvPicPr>
          <p:cNvPr id="7" name="Content Placeholder 6" descr="Screenshot of MedlinePlus comprehensive health topic page, &quot;Exercise and Physical Fitness&quot;">
            <a:extLst>
              <a:ext uri="{FF2B5EF4-FFF2-40B4-BE49-F238E27FC236}">
                <a16:creationId xmlns:a16="http://schemas.microsoft.com/office/drawing/2014/main" id="{F07A3D2C-8E0F-E8DF-83B8-B3FC3470337D}"/>
              </a:ext>
              <a:ext uri="{C183D7F6-B498-43B3-948B-1728B52AA6E4}">
                <adec:decorative xmlns:adec="http://schemas.microsoft.com/office/drawing/2017/decorative" val="0"/>
              </a:ext>
            </a:extLst>
          </p:cNvPr>
          <p:cNvPicPr>
            <a:picLocks noGrp="1" noChangeAspect="1"/>
          </p:cNvPicPr>
          <p:nvPr>
            <p:ph sz="half" idx="1"/>
          </p:nvPr>
        </p:nvPicPr>
        <p:blipFill>
          <a:blip r:embed="rId3"/>
          <a:stretch>
            <a:fillRect/>
          </a:stretch>
        </p:blipFill>
        <p:spPr>
          <a:xfrm>
            <a:off x="838200" y="2257474"/>
            <a:ext cx="5181600" cy="3729181"/>
          </a:xfrm>
          <a:effectLst>
            <a:outerShdw blurRad="50800" dist="38100" dir="16200000" rotWithShape="0">
              <a:prstClr val="black">
                <a:alpha val="40000"/>
              </a:prstClr>
            </a:outerShdw>
          </a:effectLst>
        </p:spPr>
      </p:pic>
      <p:sp>
        <p:nvSpPr>
          <p:cNvPr id="3" name="Title 1">
            <a:extLst>
              <a:ext uri="{FF2B5EF4-FFF2-40B4-BE49-F238E27FC236}">
                <a16:creationId xmlns:a16="http://schemas.microsoft.com/office/drawing/2014/main" id="{DE7C52DC-3937-E5EC-BD3A-42FD9EADBD6E}"/>
              </a:ext>
            </a:extLst>
          </p:cNvPr>
          <p:cNvSpPr txBox="1">
            <a:spLocks/>
          </p:cNvSpPr>
          <p:nvPr/>
        </p:nvSpPr>
        <p:spPr>
          <a:xfrm>
            <a:off x="6379233" y="593727"/>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Health </a:t>
            </a:r>
            <a:r>
              <a:rPr lang="en-US" dirty="0" err="1"/>
              <a:t>Topiclette</a:t>
            </a:r>
            <a:endParaRPr lang="en-US" dirty="0"/>
          </a:p>
        </p:txBody>
      </p:sp>
      <p:pic>
        <p:nvPicPr>
          <p:cNvPr id="9" name="Content Placeholder 8" descr="Screenshot of MedlinePlus topiclette page, &quot;How Much Exercise Do I Need?&quot;">
            <a:extLst>
              <a:ext uri="{FF2B5EF4-FFF2-40B4-BE49-F238E27FC236}">
                <a16:creationId xmlns:a16="http://schemas.microsoft.com/office/drawing/2014/main" id="{5733A549-DA6F-E8FA-37CB-B41A982C374B}"/>
              </a:ext>
              <a:ext uri="{C183D7F6-B498-43B3-948B-1728B52AA6E4}">
                <adec:decorative xmlns:adec="http://schemas.microsoft.com/office/drawing/2017/decorative" val="0"/>
              </a:ext>
            </a:extLst>
          </p:cNvPr>
          <p:cNvPicPr>
            <a:picLocks noGrp="1" noChangeAspect="1"/>
          </p:cNvPicPr>
          <p:nvPr>
            <p:ph sz="half" idx="2"/>
          </p:nvPr>
        </p:nvPicPr>
        <p:blipFill rotWithShape="1">
          <a:blip r:embed="rId4"/>
          <a:srcRect b="9716"/>
          <a:stretch/>
        </p:blipFill>
        <p:spPr>
          <a:xfrm>
            <a:off x="6379233" y="2279699"/>
            <a:ext cx="5181600" cy="3729181"/>
          </a:xfrm>
          <a:effectLst>
            <a:outerShdw blurRad="50800" dist="38100" dir="16200000" rotWithShape="0">
              <a:prstClr val="black">
                <a:alpha val="40000"/>
              </a:prstClr>
            </a:outerShdw>
          </a:effectLst>
        </p:spPr>
      </p:pic>
      <p:sp>
        <p:nvSpPr>
          <p:cNvPr id="5" name="Slide Number Placeholder 4">
            <a:extLst>
              <a:ext uri="{FF2B5EF4-FFF2-40B4-BE49-F238E27FC236}">
                <a16:creationId xmlns:a16="http://schemas.microsoft.com/office/drawing/2014/main" id="{CE0AF43E-93F3-43A0-63A5-434C8D6E93AE}"/>
              </a:ext>
            </a:extLst>
          </p:cNvPr>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187734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0238-52D3-A3BD-1E2D-827FD82023E2}"/>
              </a:ext>
            </a:extLst>
          </p:cNvPr>
          <p:cNvSpPr>
            <a:spLocks noGrp="1"/>
          </p:cNvSpPr>
          <p:nvPr>
            <p:ph type="title"/>
          </p:nvPr>
        </p:nvSpPr>
        <p:spPr/>
        <p:txBody>
          <a:bodyPr/>
          <a:lstStyle/>
          <a:p>
            <a:r>
              <a:rPr lang="en-US" dirty="0"/>
              <a:t>Health Topic Page</a:t>
            </a:r>
          </a:p>
        </p:txBody>
      </p:sp>
      <p:pic>
        <p:nvPicPr>
          <p:cNvPr id="6" name="Content Placeholder 5" descr="MedlinePlus Breast Cancer topic page">
            <a:extLst>
              <a:ext uri="{FF2B5EF4-FFF2-40B4-BE49-F238E27FC236}">
                <a16:creationId xmlns:a16="http://schemas.microsoft.com/office/drawing/2014/main" id="{95249E2B-E9DF-B026-F8A5-46FA4750BD53}"/>
              </a:ext>
            </a:extLst>
          </p:cNvPr>
          <p:cNvPicPr>
            <a:picLocks noGrp="1" noChangeAspect="1"/>
          </p:cNvPicPr>
          <p:nvPr>
            <p:ph idx="1"/>
          </p:nvPr>
        </p:nvPicPr>
        <p:blipFill rotWithShape="1">
          <a:blip r:embed="rId3"/>
          <a:srcRect b="15151"/>
          <a:stretch/>
        </p:blipFill>
        <p:spPr>
          <a:xfrm>
            <a:off x="1711043" y="1702720"/>
            <a:ext cx="8769913" cy="4211532"/>
          </a:xfrm>
          <a:effectLst>
            <a:outerShdw blurRad="50800" dist="38100" dir="16200000" rotWithShape="0">
              <a:prstClr val="black">
                <a:alpha val="40000"/>
              </a:prstClr>
            </a:outerShdw>
          </a:effectLst>
        </p:spPr>
      </p:pic>
      <p:sp>
        <p:nvSpPr>
          <p:cNvPr id="4" name="Slide Number Placeholder 3">
            <a:extLst>
              <a:ext uri="{FF2B5EF4-FFF2-40B4-BE49-F238E27FC236}">
                <a16:creationId xmlns:a16="http://schemas.microsoft.com/office/drawing/2014/main" id="{AAC8F051-618A-9050-2E61-BEF822279851}"/>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87241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C24D-C9FD-2CFD-9AFA-DCDDE7CFAE82}"/>
              </a:ext>
            </a:extLst>
          </p:cNvPr>
          <p:cNvSpPr>
            <a:spLocks noGrp="1"/>
          </p:cNvSpPr>
          <p:nvPr>
            <p:ph type="title"/>
          </p:nvPr>
        </p:nvSpPr>
        <p:spPr>
          <a:xfrm>
            <a:off x="645990" y="2473323"/>
            <a:ext cx="10515600" cy="1325563"/>
          </a:xfrm>
        </p:spPr>
        <p:txBody>
          <a:bodyPr/>
          <a:lstStyle/>
          <a:p>
            <a:r>
              <a:rPr lang="en-US" dirty="0"/>
              <a:t>Link Descriptions</a:t>
            </a:r>
          </a:p>
        </p:txBody>
      </p:sp>
      <p:pic>
        <p:nvPicPr>
          <p:cNvPr id="6" name="Content Placeholder 5" descr="MedlinePlus health topic page, highlighting different types of links">
            <a:extLst>
              <a:ext uri="{FF2B5EF4-FFF2-40B4-BE49-F238E27FC236}">
                <a16:creationId xmlns:a16="http://schemas.microsoft.com/office/drawing/2014/main" id="{BF44AB14-8774-1E8D-029B-D8D311DA6CE8}"/>
              </a:ext>
            </a:extLst>
          </p:cNvPr>
          <p:cNvPicPr>
            <a:picLocks noGrp="1" noChangeAspect="1"/>
          </p:cNvPicPr>
          <p:nvPr>
            <p:ph idx="1"/>
          </p:nvPr>
        </p:nvPicPr>
        <p:blipFill>
          <a:blip r:embed="rId3"/>
          <a:stretch>
            <a:fillRect/>
          </a:stretch>
        </p:blipFill>
        <p:spPr>
          <a:xfrm>
            <a:off x="5168133" y="817531"/>
            <a:ext cx="6377877" cy="5196277"/>
          </a:xfrm>
          <a:effectLst>
            <a:outerShdw blurRad="50800" dist="38100" dir="16200000" rotWithShape="0">
              <a:prstClr val="black">
                <a:alpha val="40000"/>
              </a:prstClr>
            </a:outerShdw>
          </a:effectLst>
        </p:spPr>
      </p:pic>
      <p:sp>
        <p:nvSpPr>
          <p:cNvPr id="4" name="Slide Number Placeholder 3">
            <a:extLst>
              <a:ext uri="{FF2B5EF4-FFF2-40B4-BE49-F238E27FC236}">
                <a16:creationId xmlns:a16="http://schemas.microsoft.com/office/drawing/2014/main" id="{162E3B2A-4983-4FD9-2777-6EEAF63B2350}"/>
              </a:ext>
            </a:extLst>
          </p:cNvPr>
          <p:cNvSpPr>
            <a:spLocks noGrp="1"/>
          </p:cNvSpPr>
          <p:nvPr>
            <p:ph type="sldNum" sz="quarter" idx="12"/>
          </p:nvPr>
        </p:nvSpPr>
        <p:spPr/>
        <p:txBody>
          <a:bodyPr/>
          <a:lstStyle/>
          <a:p>
            <a:fld id="{330EA680-D336-4FF7-8B7A-9848BB0A1C32}" type="slidenum">
              <a:rPr lang="en-US" smtClean="0"/>
              <a:t>17</a:t>
            </a:fld>
            <a:endParaRPr lang="en-US"/>
          </a:p>
        </p:txBody>
      </p:sp>
      <p:sp>
        <p:nvSpPr>
          <p:cNvPr id="3" name="Rectangle 2">
            <a:extLst>
              <a:ext uri="{FF2B5EF4-FFF2-40B4-BE49-F238E27FC236}">
                <a16:creationId xmlns:a16="http://schemas.microsoft.com/office/drawing/2014/main" id="{6231488B-8C2F-771A-E368-875468F78D22}"/>
              </a:ext>
              <a:ext uri="{C183D7F6-B498-43B3-948B-1728B52AA6E4}">
                <adec:decorative xmlns:adec="http://schemas.microsoft.com/office/drawing/2017/decorative" val="1"/>
              </a:ext>
            </a:extLst>
          </p:cNvPr>
          <p:cNvSpPr/>
          <p:nvPr/>
        </p:nvSpPr>
        <p:spPr>
          <a:xfrm>
            <a:off x="5454451" y="2964211"/>
            <a:ext cx="3791150" cy="528289"/>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4513AF-B7B1-F7EC-7C4C-2AE3EBE65132}"/>
              </a:ext>
              <a:ext uri="{C183D7F6-B498-43B3-948B-1728B52AA6E4}">
                <adec:decorative xmlns:adec="http://schemas.microsoft.com/office/drawing/2017/decorative" val="1"/>
              </a:ext>
            </a:extLst>
          </p:cNvPr>
          <p:cNvSpPr/>
          <p:nvPr/>
        </p:nvSpPr>
        <p:spPr>
          <a:xfrm>
            <a:off x="8170375" y="4141428"/>
            <a:ext cx="606774" cy="40821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4FEBD8C-498D-9AEA-5446-647433E8C4A2}"/>
              </a:ext>
              <a:ext uri="{C183D7F6-B498-43B3-948B-1728B52AA6E4}">
                <adec:decorative xmlns:adec="http://schemas.microsoft.com/office/drawing/2017/decorative" val="1"/>
              </a:ext>
            </a:extLst>
          </p:cNvPr>
          <p:cNvSpPr/>
          <p:nvPr/>
        </p:nvSpPr>
        <p:spPr>
          <a:xfrm>
            <a:off x="6337300" y="5144341"/>
            <a:ext cx="1133930" cy="40821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40ADD8-84A0-A26C-F615-879E07417812}"/>
              </a:ext>
              <a:ext uri="{C183D7F6-B498-43B3-948B-1728B52AA6E4}">
                <adec:decorative xmlns:adec="http://schemas.microsoft.com/office/drawing/2017/decorative" val="1"/>
              </a:ext>
            </a:extLst>
          </p:cNvPr>
          <p:cNvSpPr/>
          <p:nvPr/>
        </p:nvSpPr>
        <p:spPr>
          <a:xfrm>
            <a:off x="5530651" y="2143094"/>
            <a:ext cx="1082776" cy="40821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0B19BF-25EE-6339-8202-6FC24D667570}"/>
              </a:ext>
              <a:ext uri="{C183D7F6-B498-43B3-948B-1728B52AA6E4}">
                <adec:decorative xmlns:adec="http://schemas.microsoft.com/office/drawing/2017/decorative" val="1"/>
              </a:ext>
            </a:extLst>
          </p:cNvPr>
          <p:cNvSpPr/>
          <p:nvPr/>
        </p:nvSpPr>
        <p:spPr>
          <a:xfrm>
            <a:off x="6756401" y="748461"/>
            <a:ext cx="609599" cy="46403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3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C7C6-DE10-216B-BD55-CF93BED6D129}"/>
              </a:ext>
            </a:extLst>
          </p:cNvPr>
          <p:cNvSpPr>
            <a:spLocks noGrp="1"/>
          </p:cNvSpPr>
          <p:nvPr>
            <p:ph type="title"/>
          </p:nvPr>
        </p:nvSpPr>
        <p:spPr/>
        <p:txBody>
          <a:bodyPr/>
          <a:lstStyle/>
          <a:p>
            <a:r>
              <a:rPr lang="en-US" dirty="0"/>
              <a:t>Additional Features</a:t>
            </a:r>
          </a:p>
        </p:txBody>
      </p:sp>
      <p:sp>
        <p:nvSpPr>
          <p:cNvPr id="4" name="Slide Number Placeholder 3">
            <a:extLst>
              <a:ext uri="{FF2B5EF4-FFF2-40B4-BE49-F238E27FC236}">
                <a16:creationId xmlns:a16="http://schemas.microsoft.com/office/drawing/2014/main" id="{89E7790B-ED0A-1C80-09D8-FC04F16CC34D}"/>
              </a:ext>
            </a:extLst>
          </p:cNvPr>
          <p:cNvSpPr>
            <a:spLocks noGrp="1"/>
          </p:cNvSpPr>
          <p:nvPr>
            <p:ph type="sldNum" sz="quarter" idx="12"/>
          </p:nvPr>
        </p:nvSpPr>
        <p:spPr/>
        <p:txBody>
          <a:bodyPr/>
          <a:lstStyle/>
          <a:p>
            <a:fld id="{330EA680-D336-4FF7-8B7A-9848BB0A1C32}" type="slidenum">
              <a:rPr lang="en-US" smtClean="0"/>
              <a:t>18</a:t>
            </a:fld>
            <a:endParaRPr lang="en-US"/>
          </a:p>
        </p:txBody>
      </p:sp>
      <p:pic>
        <p:nvPicPr>
          <p:cNvPr id="9" name="Content Placeholder 5" descr="MedlinePlus page highlighting link to Espanol version in the upper right">
            <a:extLst>
              <a:ext uri="{FF2B5EF4-FFF2-40B4-BE49-F238E27FC236}">
                <a16:creationId xmlns:a16="http://schemas.microsoft.com/office/drawing/2014/main" id="{42802DEA-C357-A500-BF63-C9D32670E88A}"/>
              </a:ext>
            </a:extLst>
          </p:cNvPr>
          <p:cNvPicPr>
            <a:picLocks noChangeAspect="1"/>
          </p:cNvPicPr>
          <p:nvPr/>
        </p:nvPicPr>
        <p:blipFill rotWithShape="1">
          <a:blip r:embed="rId3"/>
          <a:srcRect b="15151"/>
          <a:stretch/>
        </p:blipFill>
        <p:spPr>
          <a:xfrm>
            <a:off x="1711043" y="1792453"/>
            <a:ext cx="8769913" cy="4211532"/>
          </a:xfrm>
          <a:prstGeom prst="rect">
            <a:avLst/>
          </a:prstGeom>
          <a:effectLst>
            <a:outerShdw blurRad="50800" dist="38100" dir="16200000" rotWithShape="0">
              <a:prstClr val="black">
                <a:alpha val="40000"/>
              </a:prstClr>
            </a:outerShdw>
          </a:effectLst>
        </p:spPr>
      </p:pic>
      <p:sp>
        <p:nvSpPr>
          <p:cNvPr id="10" name="Rectangle 9">
            <a:extLst>
              <a:ext uri="{FF2B5EF4-FFF2-40B4-BE49-F238E27FC236}">
                <a16:creationId xmlns:a16="http://schemas.microsoft.com/office/drawing/2014/main" id="{DAC6828C-BD4B-C6B8-DFDF-3BB18141276A}"/>
              </a:ext>
              <a:ext uri="{C183D7F6-B498-43B3-948B-1728B52AA6E4}">
                <adec:decorative xmlns:adec="http://schemas.microsoft.com/office/drawing/2017/decorative" val="1"/>
              </a:ext>
            </a:extLst>
          </p:cNvPr>
          <p:cNvSpPr/>
          <p:nvPr/>
        </p:nvSpPr>
        <p:spPr>
          <a:xfrm>
            <a:off x="9512376" y="3040970"/>
            <a:ext cx="121549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745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2D16-AFB6-8FC4-57F3-DAA52A66B9E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Medical Encyclopedia and Related Health Topics</a:t>
            </a:r>
          </a:p>
        </p:txBody>
      </p:sp>
      <p:sp>
        <p:nvSpPr>
          <p:cNvPr id="4" name="Slide Number Placeholder 3">
            <a:extLst>
              <a:ext uri="{FF2B5EF4-FFF2-40B4-BE49-F238E27FC236}">
                <a16:creationId xmlns:a16="http://schemas.microsoft.com/office/drawing/2014/main" id="{37D826F5-928D-EB4D-CA26-07E488948BD6}"/>
              </a:ext>
            </a:extLst>
          </p:cNvPr>
          <p:cNvSpPr>
            <a:spLocks noGrp="1"/>
          </p:cNvSpPr>
          <p:nvPr>
            <p:ph type="sldNum" sz="quarter" idx="12"/>
          </p:nvPr>
        </p:nvSpPr>
        <p:spPr/>
        <p:txBody>
          <a:bodyPr/>
          <a:lstStyle/>
          <a:p>
            <a:fld id="{330EA680-D336-4FF7-8B7A-9848BB0A1C32}" type="slidenum">
              <a:rPr lang="en-US" smtClean="0"/>
              <a:t>19</a:t>
            </a:fld>
            <a:endParaRPr lang="en-US"/>
          </a:p>
        </p:txBody>
      </p:sp>
      <p:pic>
        <p:nvPicPr>
          <p:cNvPr id="11" name="Picture 10" descr="MedlinePlus Breast Cancer page showing medical encyclopedia links on right hand side">
            <a:extLst>
              <a:ext uri="{FF2B5EF4-FFF2-40B4-BE49-F238E27FC236}">
                <a16:creationId xmlns:a16="http://schemas.microsoft.com/office/drawing/2014/main" id="{DC05E545-C690-4CF5-4489-1A78199344F7}"/>
              </a:ext>
            </a:extLst>
          </p:cNvPr>
          <p:cNvPicPr>
            <a:picLocks noChangeAspect="1"/>
          </p:cNvPicPr>
          <p:nvPr/>
        </p:nvPicPr>
        <p:blipFill>
          <a:blip r:embed="rId3"/>
          <a:stretch>
            <a:fillRect/>
          </a:stretch>
        </p:blipFill>
        <p:spPr>
          <a:xfrm>
            <a:off x="2079954" y="509081"/>
            <a:ext cx="8032092" cy="5487271"/>
          </a:xfrm>
          <a:prstGeom prst="rect">
            <a:avLst/>
          </a:prstGeom>
          <a:effectLst>
            <a:outerShdw blurRad="50800" dist="38100" dir="16200000" rotWithShape="0">
              <a:prstClr val="black">
                <a:alpha val="40000"/>
              </a:prstClr>
            </a:outerShdw>
          </a:effectLst>
        </p:spPr>
      </p:pic>
      <p:sp>
        <p:nvSpPr>
          <p:cNvPr id="7" name="Rectangle 6">
            <a:extLst>
              <a:ext uri="{FF2B5EF4-FFF2-40B4-BE49-F238E27FC236}">
                <a16:creationId xmlns:a16="http://schemas.microsoft.com/office/drawing/2014/main" id="{9E0E7473-BA38-5C76-A154-D8394CAAFC6A}"/>
              </a:ext>
              <a:ext uri="{C183D7F6-B498-43B3-948B-1728B52AA6E4}">
                <adec:decorative xmlns:adec="http://schemas.microsoft.com/office/drawing/2017/decorative" val="1"/>
              </a:ext>
            </a:extLst>
          </p:cNvPr>
          <p:cNvSpPr/>
          <p:nvPr/>
        </p:nvSpPr>
        <p:spPr>
          <a:xfrm>
            <a:off x="7630821" y="431882"/>
            <a:ext cx="2481226" cy="556447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55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562116-0784-95AD-3703-FFAA233D651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Introduction to MedlinePlus</a:t>
            </a:r>
          </a:p>
        </p:txBody>
      </p:sp>
      <p:sp>
        <p:nvSpPr>
          <p:cNvPr id="3" name="Slide Number Placeholder 2">
            <a:extLst>
              <a:ext uri="{FF2B5EF4-FFF2-40B4-BE49-F238E27FC236}">
                <a16:creationId xmlns:a16="http://schemas.microsoft.com/office/drawing/2014/main" id="{58BF5CE4-31E1-D952-2CA4-6E389D932D8C}"/>
              </a:ext>
            </a:extLst>
          </p:cNvPr>
          <p:cNvSpPr>
            <a:spLocks noGrp="1"/>
          </p:cNvSpPr>
          <p:nvPr>
            <p:ph type="sldNum" sz="quarter" idx="12"/>
          </p:nvPr>
        </p:nvSpPr>
        <p:spPr/>
        <p:txBody>
          <a:bodyPr/>
          <a:lstStyle/>
          <a:p>
            <a:fld id="{330EA680-D336-4FF7-8B7A-9848BB0A1C32}" type="slidenum">
              <a:rPr lang="en-US" smtClean="0"/>
              <a:t>2</a:t>
            </a:fld>
            <a:endParaRPr lang="en-US"/>
          </a:p>
        </p:txBody>
      </p:sp>
      <p:pic>
        <p:nvPicPr>
          <p:cNvPr id="2" name="Picture 1">
            <a:extLst>
              <a:ext uri="{FF2B5EF4-FFF2-40B4-BE49-F238E27FC236}">
                <a16:creationId xmlns:a16="http://schemas.microsoft.com/office/drawing/2014/main" id="{32B34AD0-2790-0231-DAEC-1BC05A10A1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43942" y="1890222"/>
            <a:ext cx="7704116" cy="2495512"/>
          </a:xfrm>
          <a:prstGeom prst="rect">
            <a:avLst/>
          </a:prstGeom>
        </p:spPr>
      </p:pic>
    </p:spTree>
    <p:extLst>
      <p:ext uri="{BB962C8B-B14F-4D97-AF65-F5344CB8AC3E}">
        <p14:creationId xmlns:p14="http://schemas.microsoft.com/office/powerpoint/2010/main" val="216300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A1C7-9291-8F00-EF67-CA03111BA568}"/>
              </a:ext>
            </a:extLst>
          </p:cNvPr>
          <p:cNvSpPr>
            <a:spLocks noGrp="1"/>
          </p:cNvSpPr>
          <p:nvPr>
            <p:ph type="title"/>
          </p:nvPr>
        </p:nvSpPr>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Drugs &amp; Supplements</a:t>
            </a:r>
            <a:endParaRPr lang="en-US" dirty="0"/>
          </a:p>
        </p:txBody>
      </p:sp>
      <p:pic>
        <p:nvPicPr>
          <p:cNvPr id="6" name="Content Placeholder 5" descr="MedlinePlus Drugs, Herbs and Supplements table of contents page">
            <a:extLst>
              <a:ext uri="{FF2B5EF4-FFF2-40B4-BE49-F238E27FC236}">
                <a16:creationId xmlns:a16="http://schemas.microsoft.com/office/drawing/2014/main" id="{2DAF079D-4E84-5B97-B936-2DD7804C181C}"/>
              </a:ext>
            </a:extLst>
          </p:cNvPr>
          <p:cNvPicPr>
            <a:picLocks noGrp="1" noChangeAspect="1"/>
          </p:cNvPicPr>
          <p:nvPr>
            <p:ph idx="1"/>
          </p:nvPr>
        </p:nvPicPr>
        <p:blipFill rotWithShape="1">
          <a:blip r:embed="rId3"/>
          <a:srcRect b="16155"/>
          <a:stretch/>
        </p:blipFill>
        <p:spPr>
          <a:xfrm>
            <a:off x="2174842" y="1578118"/>
            <a:ext cx="7807358" cy="4426897"/>
          </a:xfrm>
          <a:effectLst>
            <a:outerShdw blurRad="50800" dist="38100" dir="16200000" rotWithShape="0">
              <a:prstClr val="black">
                <a:alpha val="40000"/>
              </a:prstClr>
            </a:outerShdw>
          </a:effectLst>
        </p:spPr>
      </p:pic>
      <p:sp>
        <p:nvSpPr>
          <p:cNvPr id="4" name="Slide Number Placeholder 3">
            <a:extLst>
              <a:ext uri="{FF2B5EF4-FFF2-40B4-BE49-F238E27FC236}">
                <a16:creationId xmlns:a16="http://schemas.microsoft.com/office/drawing/2014/main" id="{E8483B33-0EA7-FDA9-03CA-5B035B694715}"/>
              </a:ext>
            </a:extLst>
          </p:cNvPr>
          <p:cNvSpPr>
            <a:spLocks noGrp="1"/>
          </p:cNvSpPr>
          <p:nvPr>
            <p:ph type="sldNum" sz="quarter" idx="12"/>
          </p:nvPr>
        </p:nvSpPr>
        <p:spPr/>
        <p:txBody>
          <a:bodyPr/>
          <a:lstStyle/>
          <a:p>
            <a:fld id="{330EA680-D336-4FF7-8B7A-9848BB0A1C32}" type="slidenum">
              <a:rPr lang="en-US" smtClean="0"/>
              <a:t>20</a:t>
            </a:fld>
            <a:endParaRPr lang="en-US"/>
          </a:p>
        </p:txBody>
      </p:sp>
      <p:sp>
        <p:nvSpPr>
          <p:cNvPr id="7" name="Rectangle 6">
            <a:extLst>
              <a:ext uri="{FF2B5EF4-FFF2-40B4-BE49-F238E27FC236}">
                <a16:creationId xmlns:a16="http://schemas.microsoft.com/office/drawing/2014/main" id="{7DD5AF1C-279C-0DBB-3C9D-40E8D722348E}"/>
              </a:ext>
              <a:ext uri="{C183D7F6-B498-43B3-948B-1728B52AA6E4}">
                <adec:decorative xmlns:adec="http://schemas.microsoft.com/office/drawing/2017/decorative" val="1"/>
              </a:ext>
            </a:extLst>
          </p:cNvPr>
          <p:cNvSpPr/>
          <p:nvPr/>
        </p:nvSpPr>
        <p:spPr>
          <a:xfrm>
            <a:off x="6455564" y="1930577"/>
            <a:ext cx="3835764" cy="531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44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D379-FC9C-0952-F46B-690C1931A515}"/>
              </a:ext>
            </a:extLst>
          </p:cNvPr>
          <p:cNvSpPr>
            <a:spLocks noGrp="1"/>
          </p:cNvSpPr>
          <p:nvPr>
            <p:ph type="title"/>
          </p:nvPr>
        </p:nvSpPr>
        <p:spPr/>
        <p:txBody>
          <a:bodyPr/>
          <a:lstStyle/>
          <a:p>
            <a:r>
              <a:rPr lang="en-US" dirty="0"/>
              <a:t>Search Drugs and Supplements</a:t>
            </a:r>
          </a:p>
        </p:txBody>
      </p:sp>
      <p:pic>
        <p:nvPicPr>
          <p:cNvPr id="6" name="Content Placeholder 5" descr="MedlinePlus results page for search of &quot;ritalin.&quot;">
            <a:extLst>
              <a:ext uri="{FF2B5EF4-FFF2-40B4-BE49-F238E27FC236}">
                <a16:creationId xmlns:a16="http://schemas.microsoft.com/office/drawing/2014/main" id="{5967E09B-AC83-A7C4-99FF-4A8D94EA0C3B}"/>
              </a:ext>
            </a:extLst>
          </p:cNvPr>
          <p:cNvPicPr>
            <a:picLocks noGrp="1" noChangeAspect="1"/>
          </p:cNvPicPr>
          <p:nvPr>
            <p:ph idx="1"/>
          </p:nvPr>
        </p:nvPicPr>
        <p:blipFill>
          <a:blip r:embed="rId3"/>
          <a:stretch>
            <a:fillRect/>
          </a:stretch>
        </p:blipFill>
        <p:spPr>
          <a:xfrm>
            <a:off x="1358873" y="1684945"/>
            <a:ext cx="9474253" cy="4351338"/>
          </a:xfrm>
          <a:effectLst>
            <a:outerShdw blurRad="50800" dist="38100" dir="16200000" rotWithShape="0">
              <a:prstClr val="black">
                <a:alpha val="40000"/>
              </a:prstClr>
            </a:outerShdw>
          </a:effectLst>
        </p:spPr>
      </p:pic>
      <p:sp>
        <p:nvSpPr>
          <p:cNvPr id="4" name="Slide Number Placeholder 3">
            <a:extLst>
              <a:ext uri="{FF2B5EF4-FFF2-40B4-BE49-F238E27FC236}">
                <a16:creationId xmlns:a16="http://schemas.microsoft.com/office/drawing/2014/main" id="{577316B2-E980-6323-7CED-BC782F9691E1}"/>
              </a:ext>
            </a:extLst>
          </p:cNvPr>
          <p:cNvSpPr>
            <a:spLocks noGrp="1"/>
          </p:cNvSpPr>
          <p:nvPr>
            <p:ph type="sldNum" sz="quarter" idx="12"/>
          </p:nvPr>
        </p:nvSpPr>
        <p:spPr/>
        <p:txBody>
          <a:bodyPr/>
          <a:lstStyle/>
          <a:p>
            <a:fld id="{330EA680-D336-4FF7-8B7A-9848BB0A1C32}" type="slidenum">
              <a:rPr lang="en-US" smtClean="0"/>
              <a:t>21</a:t>
            </a:fld>
            <a:endParaRPr lang="en-US"/>
          </a:p>
        </p:txBody>
      </p:sp>
      <p:sp>
        <p:nvSpPr>
          <p:cNvPr id="3" name="Rectangle 2">
            <a:extLst>
              <a:ext uri="{FF2B5EF4-FFF2-40B4-BE49-F238E27FC236}">
                <a16:creationId xmlns:a16="http://schemas.microsoft.com/office/drawing/2014/main" id="{5A350272-1A49-F668-B8E4-DF79E9C821F2}"/>
              </a:ext>
              <a:ext uri="{C183D7F6-B498-43B3-948B-1728B52AA6E4}">
                <adec:decorative xmlns:adec="http://schemas.microsoft.com/office/drawing/2017/decorative" val="1"/>
              </a:ext>
            </a:extLst>
          </p:cNvPr>
          <p:cNvSpPr/>
          <p:nvPr/>
        </p:nvSpPr>
        <p:spPr>
          <a:xfrm>
            <a:off x="6736922" y="2159179"/>
            <a:ext cx="4096204" cy="531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923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E75789-866F-F712-00C2-9F8E8E9DF8F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Labels on Results Page</a:t>
            </a:r>
          </a:p>
        </p:txBody>
      </p:sp>
      <p:sp>
        <p:nvSpPr>
          <p:cNvPr id="2" name="Slide Number Placeholder 1">
            <a:extLst>
              <a:ext uri="{FF2B5EF4-FFF2-40B4-BE49-F238E27FC236}">
                <a16:creationId xmlns:a16="http://schemas.microsoft.com/office/drawing/2014/main" id="{665B1546-1338-7E8E-5508-B3BFE4CC2FCE}"/>
              </a:ext>
            </a:extLst>
          </p:cNvPr>
          <p:cNvSpPr>
            <a:spLocks noGrp="1"/>
          </p:cNvSpPr>
          <p:nvPr>
            <p:ph type="sldNum" sz="quarter" idx="12"/>
          </p:nvPr>
        </p:nvSpPr>
        <p:spPr/>
        <p:txBody>
          <a:bodyPr/>
          <a:lstStyle/>
          <a:p>
            <a:fld id="{330EA680-D336-4FF7-8B7A-9848BB0A1C32}" type="slidenum">
              <a:rPr lang="en-US" smtClean="0"/>
              <a:pPr/>
              <a:t>22</a:t>
            </a:fld>
            <a:endParaRPr lang="en-US" dirty="0"/>
          </a:p>
        </p:txBody>
      </p:sp>
      <p:pic>
        <p:nvPicPr>
          <p:cNvPr id="4" name="Picture 3" descr="Screenshot of MedlinePlus search results page for &quot;ritalin&quot;, with filter options on the left, including &quot;Drugs and Supplements&quot;">
            <a:extLst>
              <a:ext uri="{FF2B5EF4-FFF2-40B4-BE49-F238E27FC236}">
                <a16:creationId xmlns:a16="http://schemas.microsoft.com/office/drawing/2014/main" id="{1D24CCDA-B808-9713-A95B-10DA00433237}"/>
              </a:ext>
            </a:extLst>
          </p:cNvPr>
          <p:cNvPicPr>
            <a:picLocks noChangeAspect="1"/>
          </p:cNvPicPr>
          <p:nvPr/>
        </p:nvPicPr>
        <p:blipFill rotWithShape="1">
          <a:blip r:embed="rId3"/>
          <a:srcRect t="26852"/>
          <a:stretch/>
        </p:blipFill>
        <p:spPr>
          <a:xfrm>
            <a:off x="1448143" y="984250"/>
            <a:ext cx="9295714" cy="501650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5874CE11-8415-C008-001D-E31E6910EED1}"/>
              </a:ext>
              <a:ext uri="{C183D7F6-B498-43B3-948B-1728B52AA6E4}">
                <adec:decorative xmlns:adec="http://schemas.microsoft.com/office/drawing/2017/decorative" val="1"/>
              </a:ext>
            </a:extLst>
          </p:cNvPr>
          <p:cNvSpPr/>
          <p:nvPr/>
        </p:nvSpPr>
        <p:spPr>
          <a:xfrm>
            <a:off x="8064318" y="2897733"/>
            <a:ext cx="16130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75799D-5F35-303C-03B4-92C27957B394}"/>
              </a:ext>
              <a:ext uri="{C183D7F6-B498-43B3-948B-1728B52AA6E4}">
                <adec:decorative xmlns:adec="http://schemas.microsoft.com/office/drawing/2017/decorative" val="1"/>
              </a:ext>
            </a:extLst>
          </p:cNvPr>
          <p:cNvSpPr/>
          <p:nvPr/>
        </p:nvSpPr>
        <p:spPr>
          <a:xfrm>
            <a:off x="8737418" y="5177383"/>
            <a:ext cx="16130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572D37-73AE-FADD-45DF-6F10A7AE4A73}"/>
              </a:ext>
              <a:ext uri="{C183D7F6-B498-43B3-948B-1728B52AA6E4}">
                <adec:decorative xmlns:adec="http://schemas.microsoft.com/office/drawing/2017/decorative" val="1"/>
              </a:ext>
            </a:extLst>
          </p:cNvPr>
          <p:cNvSpPr/>
          <p:nvPr/>
        </p:nvSpPr>
        <p:spPr>
          <a:xfrm>
            <a:off x="1727018" y="3602583"/>
            <a:ext cx="23115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35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7E60A6-40E2-075A-6476-D64E3CB6946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Results Page for Ritalin</a:t>
            </a:r>
          </a:p>
        </p:txBody>
      </p:sp>
      <p:sp>
        <p:nvSpPr>
          <p:cNvPr id="2" name="Slide Number Placeholder 1">
            <a:extLst>
              <a:ext uri="{FF2B5EF4-FFF2-40B4-BE49-F238E27FC236}">
                <a16:creationId xmlns:a16="http://schemas.microsoft.com/office/drawing/2014/main" id="{665B1546-1338-7E8E-5508-B3BFE4CC2FCE}"/>
              </a:ext>
            </a:extLst>
          </p:cNvPr>
          <p:cNvSpPr>
            <a:spLocks noGrp="1"/>
          </p:cNvSpPr>
          <p:nvPr>
            <p:ph type="sldNum" sz="quarter" idx="12"/>
          </p:nvPr>
        </p:nvSpPr>
        <p:spPr/>
        <p:txBody>
          <a:bodyPr/>
          <a:lstStyle/>
          <a:p>
            <a:fld id="{330EA680-D336-4FF7-8B7A-9848BB0A1C32}" type="slidenum">
              <a:rPr lang="en-US" smtClean="0"/>
              <a:pPr/>
              <a:t>23</a:t>
            </a:fld>
            <a:endParaRPr lang="en-US" dirty="0"/>
          </a:p>
        </p:txBody>
      </p:sp>
      <p:pic>
        <p:nvPicPr>
          <p:cNvPr id="8" name="Picture 7" descr="Screenshot of MedlinePlus search results page for &quot;ritalin&quot; filtered to the records categorized as &quot;Drugs and Supplements&quot;">
            <a:extLst>
              <a:ext uri="{FF2B5EF4-FFF2-40B4-BE49-F238E27FC236}">
                <a16:creationId xmlns:a16="http://schemas.microsoft.com/office/drawing/2014/main" id="{C6A534EB-88AF-9C77-7A1D-AA5734587AF6}"/>
              </a:ext>
            </a:extLst>
          </p:cNvPr>
          <p:cNvPicPr>
            <a:picLocks noChangeAspect="1"/>
          </p:cNvPicPr>
          <p:nvPr/>
        </p:nvPicPr>
        <p:blipFill>
          <a:blip r:embed="rId3"/>
          <a:stretch>
            <a:fillRect/>
          </a:stretch>
        </p:blipFill>
        <p:spPr>
          <a:xfrm>
            <a:off x="1301750" y="828119"/>
            <a:ext cx="9588500" cy="5201761"/>
          </a:xfrm>
          <a:prstGeom prst="rect">
            <a:avLst/>
          </a:prstGeom>
          <a:effectLst>
            <a:outerShdw blurRad="50800" dist="38100" dir="16200000" rotWithShape="0">
              <a:prstClr val="black">
                <a:alpha val="40000"/>
              </a:prstClr>
            </a:outerShdw>
          </a:effectLst>
        </p:spPr>
      </p:pic>
      <p:sp>
        <p:nvSpPr>
          <p:cNvPr id="9" name="Rectangle 8">
            <a:extLst>
              <a:ext uri="{FF2B5EF4-FFF2-40B4-BE49-F238E27FC236}">
                <a16:creationId xmlns:a16="http://schemas.microsoft.com/office/drawing/2014/main" id="{3CB763CC-D8F7-BED4-087C-A105E83F2572}"/>
              </a:ext>
              <a:ext uri="{C183D7F6-B498-43B3-948B-1728B52AA6E4}">
                <adec:decorative xmlns:adec="http://schemas.microsoft.com/office/drawing/2017/decorative" val="1"/>
              </a:ext>
            </a:extLst>
          </p:cNvPr>
          <p:cNvSpPr/>
          <p:nvPr/>
        </p:nvSpPr>
        <p:spPr>
          <a:xfrm>
            <a:off x="4851218" y="3735933"/>
            <a:ext cx="16130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651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24596F-98E6-2926-2360-3625384EB7D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Drug Record Page</a:t>
            </a:r>
          </a:p>
        </p:txBody>
      </p:sp>
      <p:sp>
        <p:nvSpPr>
          <p:cNvPr id="2" name="Slide Number Placeholder 1">
            <a:extLst>
              <a:ext uri="{FF2B5EF4-FFF2-40B4-BE49-F238E27FC236}">
                <a16:creationId xmlns:a16="http://schemas.microsoft.com/office/drawing/2014/main" id="{13221914-8DAC-4DF4-F383-95787C67D872}"/>
              </a:ext>
            </a:extLst>
          </p:cNvPr>
          <p:cNvSpPr>
            <a:spLocks noGrp="1"/>
          </p:cNvSpPr>
          <p:nvPr>
            <p:ph type="sldNum" sz="quarter" idx="12"/>
          </p:nvPr>
        </p:nvSpPr>
        <p:spPr/>
        <p:txBody>
          <a:bodyPr/>
          <a:lstStyle/>
          <a:p>
            <a:fld id="{330EA680-D336-4FF7-8B7A-9848BB0A1C32}" type="slidenum">
              <a:rPr lang="en-US" smtClean="0"/>
              <a:pPr/>
              <a:t>24</a:t>
            </a:fld>
            <a:endParaRPr lang="en-US" dirty="0"/>
          </a:p>
        </p:txBody>
      </p:sp>
      <p:pic>
        <p:nvPicPr>
          <p:cNvPr id="4" name="Picture 3" descr="Screenshot of MedlinePlus record for &quot;Methylphenidate&quot;">
            <a:extLst>
              <a:ext uri="{FF2B5EF4-FFF2-40B4-BE49-F238E27FC236}">
                <a16:creationId xmlns:a16="http://schemas.microsoft.com/office/drawing/2014/main" id="{204F5D7C-4E8E-FE24-BDCC-807D3B912611}"/>
              </a:ext>
            </a:extLst>
          </p:cNvPr>
          <p:cNvPicPr>
            <a:picLocks noChangeAspect="1"/>
          </p:cNvPicPr>
          <p:nvPr/>
        </p:nvPicPr>
        <p:blipFill>
          <a:blip r:embed="rId3"/>
          <a:stretch>
            <a:fillRect/>
          </a:stretch>
        </p:blipFill>
        <p:spPr>
          <a:xfrm>
            <a:off x="1546225" y="274281"/>
            <a:ext cx="9099550" cy="5691544"/>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0BB8EA9E-E8F1-D786-7655-D8D9DECEBD63}"/>
              </a:ext>
              <a:ext uri="{C183D7F6-B498-43B3-948B-1728B52AA6E4}">
                <adec:decorative xmlns:adec="http://schemas.microsoft.com/office/drawing/2017/decorative" val="1"/>
              </a:ext>
            </a:extLst>
          </p:cNvPr>
          <p:cNvSpPr/>
          <p:nvPr/>
        </p:nvSpPr>
        <p:spPr>
          <a:xfrm>
            <a:off x="1777818" y="1488033"/>
            <a:ext cx="8623482" cy="189679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CA33C2-B7B2-E5AD-72BD-39A8BC9BE525}"/>
              </a:ext>
              <a:ext uri="{C183D7F6-B498-43B3-948B-1728B52AA6E4}">
                <adec:decorative xmlns:adec="http://schemas.microsoft.com/office/drawing/2017/decorative" val="1"/>
              </a:ext>
            </a:extLst>
          </p:cNvPr>
          <p:cNvSpPr/>
          <p:nvPr/>
        </p:nvSpPr>
        <p:spPr>
          <a:xfrm>
            <a:off x="1739718" y="3580092"/>
            <a:ext cx="8661582" cy="2385733"/>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26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E66F72-BA47-8868-4E9C-192B73D0686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Citation</a:t>
            </a:r>
          </a:p>
        </p:txBody>
      </p:sp>
      <p:sp>
        <p:nvSpPr>
          <p:cNvPr id="2" name="Slide Number Placeholder 1">
            <a:extLst>
              <a:ext uri="{FF2B5EF4-FFF2-40B4-BE49-F238E27FC236}">
                <a16:creationId xmlns:a16="http://schemas.microsoft.com/office/drawing/2014/main" id="{16B6C817-6B05-553E-D0AE-00329081FB38}"/>
              </a:ext>
            </a:extLst>
          </p:cNvPr>
          <p:cNvSpPr>
            <a:spLocks noGrp="1"/>
          </p:cNvSpPr>
          <p:nvPr>
            <p:ph type="sldNum" sz="quarter" idx="12"/>
          </p:nvPr>
        </p:nvSpPr>
        <p:spPr/>
        <p:txBody>
          <a:bodyPr/>
          <a:lstStyle/>
          <a:p>
            <a:fld id="{330EA680-D336-4FF7-8B7A-9848BB0A1C32}" type="slidenum">
              <a:rPr lang="en-US" smtClean="0"/>
              <a:pPr/>
              <a:t>25</a:t>
            </a:fld>
            <a:endParaRPr lang="en-US" dirty="0"/>
          </a:p>
        </p:txBody>
      </p:sp>
      <p:pic>
        <p:nvPicPr>
          <p:cNvPr id="4" name="Picture 3" descr="Screenshot of bottom of MedlinePlus page for &quot;Methylphenidate&quot;">
            <a:extLst>
              <a:ext uri="{FF2B5EF4-FFF2-40B4-BE49-F238E27FC236}">
                <a16:creationId xmlns:a16="http://schemas.microsoft.com/office/drawing/2014/main" id="{29F9AF3A-6726-8070-B0FE-35B0709EA6E2}"/>
              </a:ext>
            </a:extLst>
          </p:cNvPr>
          <p:cNvPicPr>
            <a:picLocks noChangeAspect="1"/>
          </p:cNvPicPr>
          <p:nvPr/>
        </p:nvPicPr>
        <p:blipFill>
          <a:blip r:embed="rId3"/>
          <a:stretch>
            <a:fillRect/>
          </a:stretch>
        </p:blipFill>
        <p:spPr>
          <a:xfrm>
            <a:off x="1066800" y="-647700"/>
            <a:ext cx="10058400" cy="6400800"/>
          </a:xfrm>
          <a:prstGeom prst="rect">
            <a:avLst/>
          </a:prstGeom>
          <a:effectLst>
            <a:outerShdw blurRad="50800" dist="38100" dir="5400000" algn="t" rotWithShape="0">
              <a:prstClr val="black">
                <a:alpha val="40000"/>
              </a:prstClr>
            </a:outerShdw>
          </a:effectLst>
        </p:spPr>
      </p:pic>
      <p:sp>
        <p:nvSpPr>
          <p:cNvPr id="5" name="Rectangle 4">
            <a:extLst>
              <a:ext uri="{FF2B5EF4-FFF2-40B4-BE49-F238E27FC236}">
                <a16:creationId xmlns:a16="http://schemas.microsoft.com/office/drawing/2014/main" id="{357EAA88-4A8B-5766-A707-35C456403FCE}"/>
              </a:ext>
              <a:ext uri="{C183D7F6-B498-43B3-948B-1728B52AA6E4}">
                <adec:decorative xmlns:adec="http://schemas.microsoft.com/office/drawing/2017/decorative" val="1"/>
              </a:ext>
            </a:extLst>
          </p:cNvPr>
          <p:cNvSpPr/>
          <p:nvPr/>
        </p:nvSpPr>
        <p:spPr>
          <a:xfrm>
            <a:off x="1066800" y="3209531"/>
            <a:ext cx="10058400" cy="124817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DE5BAC4-6986-F952-5B0E-56F8F34F18AF}"/>
              </a:ext>
              <a:ext uri="{C183D7F6-B498-43B3-948B-1728B52AA6E4}">
                <adec:decorative xmlns:adec="http://schemas.microsoft.com/office/drawing/2017/decorative" val="1"/>
              </a:ext>
            </a:extLst>
          </p:cNvPr>
          <p:cNvSpPr/>
          <p:nvPr/>
        </p:nvSpPr>
        <p:spPr>
          <a:xfrm>
            <a:off x="1066800" y="480815"/>
            <a:ext cx="2175164" cy="62408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64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DC3C57-C3D2-CFBB-1FE8-DCE32B1DF1A8}"/>
              </a:ext>
            </a:extLst>
          </p:cNvPr>
          <p:cNvSpPr>
            <a:spLocks noGrp="1"/>
          </p:cNvSpPr>
          <p:nvPr>
            <p:ph type="title"/>
          </p:nvPr>
        </p:nvSpPr>
        <p:spPr>
          <a:xfrm>
            <a:off x="838200" y="365125"/>
            <a:ext cx="10515600" cy="1325563"/>
          </a:xfrm>
        </p:spPr>
        <p:txBody>
          <a:bodyPr/>
          <a:lstStyle/>
          <a:p>
            <a:r>
              <a:rPr lang="en-US" dirty="0"/>
              <a:t>Browsing Drugs and Supplements</a:t>
            </a:r>
          </a:p>
        </p:txBody>
      </p:sp>
      <p:sp>
        <p:nvSpPr>
          <p:cNvPr id="4" name="Slide Number Placeholder 3">
            <a:extLst>
              <a:ext uri="{FF2B5EF4-FFF2-40B4-BE49-F238E27FC236}">
                <a16:creationId xmlns:a16="http://schemas.microsoft.com/office/drawing/2014/main" id="{60C61D3A-71A3-4D3A-A21E-D222E280691A}"/>
              </a:ext>
            </a:extLst>
          </p:cNvPr>
          <p:cNvSpPr>
            <a:spLocks noGrp="1"/>
          </p:cNvSpPr>
          <p:nvPr>
            <p:ph type="sldNum" sz="quarter" idx="12"/>
          </p:nvPr>
        </p:nvSpPr>
        <p:spPr/>
        <p:txBody>
          <a:bodyPr/>
          <a:lstStyle/>
          <a:p>
            <a:fld id="{6F669CBC-9B50-4D77-B834-9E11F644C1C6}" type="slidenum">
              <a:rPr lang="en-US" smtClean="0"/>
              <a:t>26</a:t>
            </a:fld>
            <a:endParaRPr lang="en-US"/>
          </a:p>
        </p:txBody>
      </p:sp>
      <p:pic>
        <p:nvPicPr>
          <p:cNvPr id="8" name="Picture 7" descr="Screenshot of MedlinePlus homepage highlighting Drugs &amp; Supplements in top menu">
            <a:extLst>
              <a:ext uri="{FF2B5EF4-FFF2-40B4-BE49-F238E27FC236}">
                <a16:creationId xmlns:a16="http://schemas.microsoft.com/office/drawing/2014/main" id="{BD35BEB7-5154-C939-2156-79B3F9C5A6B3}"/>
              </a:ext>
            </a:extLst>
          </p:cNvPr>
          <p:cNvPicPr>
            <a:picLocks noChangeAspect="1"/>
          </p:cNvPicPr>
          <p:nvPr/>
        </p:nvPicPr>
        <p:blipFill rotWithShape="1">
          <a:blip r:embed="rId3"/>
          <a:srcRect b="24154"/>
          <a:stretch/>
        </p:blipFill>
        <p:spPr>
          <a:xfrm>
            <a:off x="1913402" y="2143912"/>
            <a:ext cx="8810016" cy="3875888"/>
          </a:xfrm>
          <a:prstGeom prst="rect">
            <a:avLst/>
          </a:prstGeom>
          <a:ln>
            <a:noFill/>
          </a:ln>
          <a:effectLst>
            <a:outerShdw blurRad="50800" dist="38100" dir="16200000" rotWithShape="0">
              <a:prstClr val="black">
                <a:alpha val="40000"/>
              </a:prstClr>
            </a:outerShdw>
          </a:effectLst>
        </p:spPr>
      </p:pic>
      <p:sp>
        <p:nvSpPr>
          <p:cNvPr id="9" name="Rectangle 8">
            <a:extLst>
              <a:ext uri="{FF2B5EF4-FFF2-40B4-BE49-F238E27FC236}">
                <a16:creationId xmlns:a16="http://schemas.microsoft.com/office/drawing/2014/main" id="{E38674E0-4242-677A-FD9B-6776D52190EC}"/>
              </a:ext>
              <a:ext uri="{C183D7F6-B498-43B3-948B-1728B52AA6E4}">
                <adec:decorative xmlns:adec="http://schemas.microsoft.com/office/drawing/2017/decorative" val="1"/>
              </a:ext>
            </a:extLst>
          </p:cNvPr>
          <p:cNvSpPr/>
          <p:nvPr/>
        </p:nvSpPr>
        <p:spPr>
          <a:xfrm>
            <a:off x="3162300" y="3398058"/>
            <a:ext cx="181610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93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64F483-B2E5-ED83-0813-3EEC04CE730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Browsing Drugs, Herbs, and Supplements</a:t>
            </a:r>
          </a:p>
        </p:txBody>
      </p:sp>
      <p:sp>
        <p:nvSpPr>
          <p:cNvPr id="2" name="Slide Number Placeholder 1">
            <a:extLst>
              <a:ext uri="{FF2B5EF4-FFF2-40B4-BE49-F238E27FC236}">
                <a16:creationId xmlns:a16="http://schemas.microsoft.com/office/drawing/2014/main" id="{E6D92B97-AB9E-A998-C97A-4872B48F2438}"/>
              </a:ext>
            </a:extLst>
          </p:cNvPr>
          <p:cNvSpPr>
            <a:spLocks noGrp="1"/>
          </p:cNvSpPr>
          <p:nvPr>
            <p:ph type="sldNum" sz="quarter" idx="12"/>
          </p:nvPr>
        </p:nvSpPr>
        <p:spPr/>
        <p:txBody>
          <a:bodyPr/>
          <a:lstStyle/>
          <a:p>
            <a:fld id="{330EA680-D336-4FF7-8B7A-9848BB0A1C32}" type="slidenum">
              <a:rPr lang="en-US" smtClean="0"/>
              <a:pPr/>
              <a:t>27</a:t>
            </a:fld>
            <a:endParaRPr lang="en-US" dirty="0"/>
          </a:p>
        </p:txBody>
      </p:sp>
      <p:pic>
        <p:nvPicPr>
          <p:cNvPr id="4" name="Picture 3" descr="Screenshot of MedlinePlus page for Drugs, Herbs, and Supplements">
            <a:extLst>
              <a:ext uri="{FF2B5EF4-FFF2-40B4-BE49-F238E27FC236}">
                <a16:creationId xmlns:a16="http://schemas.microsoft.com/office/drawing/2014/main" id="{441295F2-F964-9409-9D9E-BF3C82C635FC}"/>
              </a:ext>
            </a:extLst>
          </p:cNvPr>
          <p:cNvPicPr>
            <a:picLocks noChangeAspect="1"/>
          </p:cNvPicPr>
          <p:nvPr/>
        </p:nvPicPr>
        <p:blipFill>
          <a:blip r:embed="rId3"/>
          <a:stretch>
            <a:fillRect/>
          </a:stretch>
        </p:blipFill>
        <p:spPr>
          <a:xfrm>
            <a:off x="1659731" y="593769"/>
            <a:ext cx="8872538" cy="5424443"/>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AB0EE9A1-ED2B-9274-3A24-C240FCAFF09E}"/>
              </a:ext>
              <a:ext uri="{C183D7F6-B498-43B3-948B-1728B52AA6E4}">
                <adec:decorative xmlns:adec="http://schemas.microsoft.com/office/drawing/2017/decorative" val="1"/>
              </a:ext>
            </a:extLst>
          </p:cNvPr>
          <p:cNvSpPr/>
          <p:nvPr/>
        </p:nvSpPr>
        <p:spPr>
          <a:xfrm>
            <a:off x="1765300" y="2180830"/>
            <a:ext cx="6121400" cy="124817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162E4E-306E-D873-277B-5D4D5A7C300A}"/>
              </a:ext>
              <a:ext uri="{C183D7F6-B498-43B3-948B-1728B52AA6E4}">
                <adec:decorative xmlns:adec="http://schemas.microsoft.com/office/drawing/2017/decorative" val="1"/>
              </a:ext>
            </a:extLst>
          </p:cNvPr>
          <p:cNvSpPr/>
          <p:nvPr/>
        </p:nvSpPr>
        <p:spPr>
          <a:xfrm>
            <a:off x="1765300" y="4571999"/>
            <a:ext cx="6121400" cy="60960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49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BE7903-BA7F-1C06-DB55-1CCA97D212B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Herbs and Supplements Example 1</a:t>
            </a:r>
          </a:p>
        </p:txBody>
      </p:sp>
      <p:sp>
        <p:nvSpPr>
          <p:cNvPr id="2" name="Slide Number Placeholder 1">
            <a:extLst>
              <a:ext uri="{FF2B5EF4-FFF2-40B4-BE49-F238E27FC236}">
                <a16:creationId xmlns:a16="http://schemas.microsoft.com/office/drawing/2014/main" id="{398A86F3-3D20-4B27-F07B-DC4B97F6C44A}"/>
              </a:ext>
            </a:extLst>
          </p:cNvPr>
          <p:cNvSpPr>
            <a:spLocks noGrp="1"/>
          </p:cNvSpPr>
          <p:nvPr>
            <p:ph type="sldNum" sz="quarter" idx="12"/>
          </p:nvPr>
        </p:nvSpPr>
        <p:spPr/>
        <p:txBody>
          <a:bodyPr/>
          <a:lstStyle/>
          <a:p>
            <a:fld id="{330EA680-D336-4FF7-8B7A-9848BB0A1C32}" type="slidenum">
              <a:rPr lang="en-US" smtClean="0"/>
              <a:pPr/>
              <a:t>28</a:t>
            </a:fld>
            <a:endParaRPr lang="en-US" dirty="0"/>
          </a:p>
        </p:txBody>
      </p:sp>
      <p:pic>
        <p:nvPicPr>
          <p:cNvPr id="4" name="Picture 3" descr="Screenshot of the F section of the MedlinePlus Herbs and Supplement page">
            <a:extLst>
              <a:ext uri="{FF2B5EF4-FFF2-40B4-BE49-F238E27FC236}">
                <a16:creationId xmlns:a16="http://schemas.microsoft.com/office/drawing/2014/main" id="{ED142FB9-D3EE-318D-5244-9F0EEB0B2165}"/>
              </a:ext>
            </a:extLst>
          </p:cNvPr>
          <p:cNvPicPr>
            <a:picLocks noChangeAspect="1"/>
          </p:cNvPicPr>
          <p:nvPr/>
        </p:nvPicPr>
        <p:blipFill>
          <a:blip r:embed="rId3"/>
          <a:stretch>
            <a:fillRect/>
          </a:stretch>
        </p:blipFill>
        <p:spPr>
          <a:xfrm>
            <a:off x="2191491" y="971550"/>
            <a:ext cx="7809018" cy="5016500"/>
          </a:xfrm>
          <a:prstGeom prst="rect">
            <a:avLst/>
          </a:prstGeom>
          <a:effectLst>
            <a:outerShdw blurRad="50800" dist="38100" dir="10800000" algn="r" rotWithShape="0">
              <a:prstClr val="black">
                <a:alpha val="40000"/>
              </a:prstClr>
            </a:outerShdw>
          </a:effectLst>
        </p:spPr>
      </p:pic>
      <p:sp>
        <p:nvSpPr>
          <p:cNvPr id="5" name="Rectangle 4">
            <a:extLst>
              <a:ext uri="{FF2B5EF4-FFF2-40B4-BE49-F238E27FC236}">
                <a16:creationId xmlns:a16="http://schemas.microsoft.com/office/drawing/2014/main" id="{D56EED69-3DC7-02D9-88B0-C000029CDCD5}"/>
              </a:ext>
              <a:ext uri="{C183D7F6-B498-43B3-948B-1728B52AA6E4}">
                <adec:decorative xmlns:adec="http://schemas.microsoft.com/office/drawing/2017/decorative" val="1"/>
              </a:ext>
            </a:extLst>
          </p:cNvPr>
          <p:cNvSpPr/>
          <p:nvPr/>
        </p:nvSpPr>
        <p:spPr>
          <a:xfrm>
            <a:off x="2191491" y="2451100"/>
            <a:ext cx="6050809" cy="60960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9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DD0A6-6206-849C-7515-F78616E6788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Herbs and Supplements Example 1 Continued</a:t>
            </a:r>
          </a:p>
        </p:txBody>
      </p:sp>
      <p:sp>
        <p:nvSpPr>
          <p:cNvPr id="2" name="Slide Number Placeholder 1">
            <a:extLst>
              <a:ext uri="{FF2B5EF4-FFF2-40B4-BE49-F238E27FC236}">
                <a16:creationId xmlns:a16="http://schemas.microsoft.com/office/drawing/2014/main" id="{75A11165-054A-AFD0-1185-1B61592ECB82}"/>
              </a:ext>
            </a:extLst>
          </p:cNvPr>
          <p:cNvSpPr>
            <a:spLocks noGrp="1"/>
          </p:cNvSpPr>
          <p:nvPr>
            <p:ph type="sldNum" sz="quarter" idx="12"/>
          </p:nvPr>
        </p:nvSpPr>
        <p:spPr/>
        <p:txBody>
          <a:bodyPr/>
          <a:lstStyle/>
          <a:p>
            <a:fld id="{330EA680-D336-4FF7-8B7A-9848BB0A1C32}" type="slidenum">
              <a:rPr lang="en-US" smtClean="0"/>
              <a:pPr/>
              <a:t>29</a:t>
            </a:fld>
            <a:endParaRPr lang="en-US" dirty="0"/>
          </a:p>
        </p:txBody>
      </p:sp>
      <p:pic>
        <p:nvPicPr>
          <p:cNvPr id="4" name="Picture 3" descr="Screenshot of National Institutes of Health Office of Dietary Supplements page">
            <a:extLst>
              <a:ext uri="{FF2B5EF4-FFF2-40B4-BE49-F238E27FC236}">
                <a16:creationId xmlns:a16="http://schemas.microsoft.com/office/drawing/2014/main" id="{EB8FD379-4A6C-937B-6F9D-F8FB77D27D2B}"/>
              </a:ext>
            </a:extLst>
          </p:cNvPr>
          <p:cNvPicPr>
            <a:picLocks noChangeAspect="1"/>
          </p:cNvPicPr>
          <p:nvPr/>
        </p:nvPicPr>
        <p:blipFill rotWithShape="1">
          <a:blip r:embed="rId3"/>
          <a:srcRect b="12778"/>
          <a:stretch/>
        </p:blipFill>
        <p:spPr>
          <a:xfrm>
            <a:off x="1245509" y="-21277"/>
            <a:ext cx="9700982" cy="5981700"/>
          </a:xfrm>
          <a:prstGeom prst="rect">
            <a:avLst/>
          </a:prstGeom>
        </p:spPr>
      </p:pic>
      <p:sp>
        <p:nvSpPr>
          <p:cNvPr id="5" name="Rectangle 4">
            <a:extLst>
              <a:ext uri="{FF2B5EF4-FFF2-40B4-BE49-F238E27FC236}">
                <a16:creationId xmlns:a16="http://schemas.microsoft.com/office/drawing/2014/main" id="{D5D91106-C7F2-2E58-4D90-7155204A2746}"/>
              </a:ext>
              <a:ext uri="{C183D7F6-B498-43B3-948B-1728B52AA6E4}">
                <adec:decorative xmlns:adec="http://schemas.microsoft.com/office/drawing/2017/decorative" val="1"/>
              </a:ext>
            </a:extLst>
          </p:cNvPr>
          <p:cNvSpPr/>
          <p:nvPr/>
        </p:nvSpPr>
        <p:spPr>
          <a:xfrm>
            <a:off x="1245509" y="3530600"/>
            <a:ext cx="3148691" cy="24892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13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9A0E320-2236-F53F-C65E-40C64436F074}"/>
              </a:ext>
            </a:extLst>
          </p:cNvPr>
          <p:cNvSpPr txBox="1">
            <a:spLocks noGrp="1"/>
          </p:cNvSpPr>
          <p:nvPr>
            <p:ph type="title" idx="4294967295"/>
          </p:nvPr>
        </p:nvSpPr>
        <p:spPr>
          <a:xfrm>
            <a:off x="838200" y="681037"/>
            <a:ext cx="10515600" cy="10096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Learning Objectives</a:t>
            </a:r>
          </a:p>
        </p:txBody>
      </p:sp>
      <p:sp>
        <p:nvSpPr>
          <p:cNvPr id="9" name="Content Placeholder 2">
            <a:extLst>
              <a:ext uri="{FF2B5EF4-FFF2-40B4-BE49-F238E27FC236}">
                <a16:creationId xmlns:a16="http://schemas.microsoft.com/office/drawing/2014/main" id="{1B4A0114-7D43-FE03-5C97-7F501F213EB7}"/>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Explain why MedlinePlus is an authoritative source of health information for consumers;</a:t>
            </a:r>
          </a:p>
          <a:p>
            <a:pPr marL="514350" indent="-514350">
              <a:buFont typeface="+mj-lt"/>
              <a:buAutoNum type="arabicPeriod"/>
            </a:pPr>
            <a:r>
              <a:rPr lang="en-US" dirty="0"/>
              <a:t>Identify website features;</a:t>
            </a:r>
          </a:p>
          <a:p>
            <a:pPr marL="514350" indent="-514350">
              <a:buFont typeface="+mj-lt"/>
              <a:buAutoNum type="arabicPeriod"/>
            </a:pPr>
            <a:r>
              <a:rPr lang="en-US" dirty="0"/>
              <a:t>Find information on specific health topics and tools;</a:t>
            </a:r>
          </a:p>
          <a:p>
            <a:pPr marL="514350" indent="-514350">
              <a:buFont typeface="+mj-lt"/>
              <a:buAutoNum type="arabicPeriod"/>
            </a:pPr>
            <a:r>
              <a:rPr lang="en-US" dirty="0"/>
              <a:t>Find information on specific drugs, herbs and supplements, </a:t>
            </a:r>
          </a:p>
          <a:p>
            <a:pPr marL="514350" indent="-514350">
              <a:buFont typeface="+mj-lt"/>
              <a:buAutoNum type="arabicPeriod"/>
            </a:pPr>
            <a:r>
              <a:rPr lang="en-US" dirty="0"/>
              <a:t>Find information on genetics, and medical tests </a:t>
            </a:r>
          </a:p>
          <a:p>
            <a:pPr marL="0" indent="0">
              <a:buFont typeface="Arial" panose="020B0604020202020204" pitchFamily="34" charset="0"/>
              <a:buNone/>
            </a:pPr>
            <a:endParaRPr lang="en-US" dirty="0"/>
          </a:p>
        </p:txBody>
      </p:sp>
      <p:sp>
        <p:nvSpPr>
          <p:cNvPr id="2" name="Slide Number Placeholder 1">
            <a:extLst>
              <a:ext uri="{FF2B5EF4-FFF2-40B4-BE49-F238E27FC236}">
                <a16:creationId xmlns:a16="http://schemas.microsoft.com/office/drawing/2014/main" id="{B83EEC74-F523-AF28-58CD-8EB793F56B7F}"/>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657651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73194-AC1A-BEB8-483F-162D0684562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Herbs and Supplements Example 2</a:t>
            </a:r>
          </a:p>
        </p:txBody>
      </p:sp>
      <p:sp>
        <p:nvSpPr>
          <p:cNvPr id="2" name="Slide Number Placeholder 1">
            <a:extLst>
              <a:ext uri="{FF2B5EF4-FFF2-40B4-BE49-F238E27FC236}">
                <a16:creationId xmlns:a16="http://schemas.microsoft.com/office/drawing/2014/main" id="{398A86F3-3D20-4B27-F07B-DC4B97F6C44A}"/>
              </a:ext>
            </a:extLst>
          </p:cNvPr>
          <p:cNvSpPr>
            <a:spLocks noGrp="1"/>
          </p:cNvSpPr>
          <p:nvPr>
            <p:ph type="sldNum" sz="quarter" idx="12"/>
          </p:nvPr>
        </p:nvSpPr>
        <p:spPr/>
        <p:txBody>
          <a:bodyPr/>
          <a:lstStyle/>
          <a:p>
            <a:fld id="{330EA680-D336-4FF7-8B7A-9848BB0A1C32}" type="slidenum">
              <a:rPr lang="en-US" smtClean="0"/>
              <a:pPr/>
              <a:t>30</a:t>
            </a:fld>
            <a:endParaRPr lang="en-US" dirty="0"/>
          </a:p>
        </p:txBody>
      </p:sp>
      <p:pic>
        <p:nvPicPr>
          <p:cNvPr id="4" name="Picture 3" descr="Screenshot of the G section of the MedlinePlus Herbs and Supplement page">
            <a:extLst>
              <a:ext uri="{FF2B5EF4-FFF2-40B4-BE49-F238E27FC236}">
                <a16:creationId xmlns:a16="http://schemas.microsoft.com/office/drawing/2014/main" id="{ED142FB9-D3EE-318D-5244-9F0EEB0B2165}"/>
              </a:ext>
            </a:extLst>
          </p:cNvPr>
          <p:cNvPicPr>
            <a:picLocks noChangeAspect="1"/>
          </p:cNvPicPr>
          <p:nvPr/>
        </p:nvPicPr>
        <p:blipFill>
          <a:blip r:embed="rId3"/>
          <a:stretch>
            <a:fillRect/>
          </a:stretch>
        </p:blipFill>
        <p:spPr>
          <a:xfrm>
            <a:off x="2191491" y="971550"/>
            <a:ext cx="7809018" cy="5016500"/>
          </a:xfrm>
          <a:prstGeom prst="rect">
            <a:avLst/>
          </a:prstGeom>
          <a:effectLst>
            <a:outerShdw blurRad="50800" dist="38100" dir="10800000" algn="r" rotWithShape="0">
              <a:prstClr val="black">
                <a:alpha val="40000"/>
              </a:prstClr>
            </a:outerShdw>
          </a:effectLst>
        </p:spPr>
      </p:pic>
      <p:sp>
        <p:nvSpPr>
          <p:cNvPr id="5" name="Rectangle 4">
            <a:extLst>
              <a:ext uri="{FF2B5EF4-FFF2-40B4-BE49-F238E27FC236}">
                <a16:creationId xmlns:a16="http://schemas.microsoft.com/office/drawing/2014/main" id="{D56EED69-3DC7-02D9-88B0-C000029CDCD5}"/>
              </a:ext>
              <a:ext uri="{C183D7F6-B498-43B3-948B-1728B52AA6E4}">
                <adec:decorative xmlns:adec="http://schemas.microsoft.com/office/drawing/2017/decorative" val="1"/>
              </a:ext>
            </a:extLst>
          </p:cNvPr>
          <p:cNvSpPr/>
          <p:nvPr/>
        </p:nvSpPr>
        <p:spPr>
          <a:xfrm>
            <a:off x="1988291" y="4597400"/>
            <a:ext cx="4971309" cy="60960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925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C3295C-A2E0-817A-02A1-FC154EACB18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Herbs and Supplements Example 2 Continued</a:t>
            </a:r>
          </a:p>
        </p:txBody>
      </p:sp>
      <p:sp>
        <p:nvSpPr>
          <p:cNvPr id="2" name="Slide Number Placeholder 1">
            <a:extLst>
              <a:ext uri="{FF2B5EF4-FFF2-40B4-BE49-F238E27FC236}">
                <a16:creationId xmlns:a16="http://schemas.microsoft.com/office/drawing/2014/main" id="{20DA1333-63B2-484A-52A6-A88D456CACD8}"/>
              </a:ext>
            </a:extLst>
          </p:cNvPr>
          <p:cNvSpPr>
            <a:spLocks noGrp="1"/>
          </p:cNvSpPr>
          <p:nvPr>
            <p:ph type="sldNum" sz="quarter" idx="12"/>
          </p:nvPr>
        </p:nvSpPr>
        <p:spPr/>
        <p:txBody>
          <a:bodyPr/>
          <a:lstStyle/>
          <a:p>
            <a:fld id="{330EA680-D336-4FF7-8B7A-9848BB0A1C32}" type="slidenum">
              <a:rPr lang="en-US" smtClean="0"/>
              <a:pPr/>
              <a:t>31</a:t>
            </a:fld>
            <a:endParaRPr lang="en-US" dirty="0"/>
          </a:p>
        </p:txBody>
      </p:sp>
      <p:pic>
        <p:nvPicPr>
          <p:cNvPr id="4" name="Picture 3" descr="Screenshot of bottom of MedlinePlus page for Gelatin, highlighting the citation.">
            <a:extLst>
              <a:ext uri="{FF2B5EF4-FFF2-40B4-BE49-F238E27FC236}">
                <a16:creationId xmlns:a16="http://schemas.microsoft.com/office/drawing/2014/main" id="{690B572B-E8DE-3F74-9A12-74339BF3799B}"/>
              </a:ext>
            </a:extLst>
          </p:cNvPr>
          <p:cNvPicPr>
            <a:picLocks noChangeAspect="1"/>
          </p:cNvPicPr>
          <p:nvPr/>
        </p:nvPicPr>
        <p:blipFill>
          <a:blip r:embed="rId3"/>
          <a:stretch>
            <a:fillRect/>
          </a:stretch>
        </p:blipFill>
        <p:spPr>
          <a:xfrm>
            <a:off x="1399897" y="-153354"/>
            <a:ext cx="9392205" cy="6058854"/>
          </a:xfrm>
          <a:prstGeom prst="rect">
            <a:avLst/>
          </a:prstGeom>
          <a:effectLst>
            <a:outerShdw blurRad="50800" dist="38100" dir="5400000" algn="t" rotWithShape="0">
              <a:prstClr val="black">
                <a:alpha val="40000"/>
              </a:prstClr>
            </a:outerShdw>
          </a:effectLst>
        </p:spPr>
      </p:pic>
      <p:sp>
        <p:nvSpPr>
          <p:cNvPr id="5" name="Rectangle 4">
            <a:extLst>
              <a:ext uri="{FF2B5EF4-FFF2-40B4-BE49-F238E27FC236}">
                <a16:creationId xmlns:a16="http://schemas.microsoft.com/office/drawing/2014/main" id="{57773DE9-8DC9-71A8-1064-5A6829C795AF}"/>
              </a:ext>
              <a:ext uri="{C183D7F6-B498-43B3-948B-1728B52AA6E4}">
                <adec:decorative xmlns:adec="http://schemas.microsoft.com/office/drawing/2017/decorative" val="1"/>
              </a:ext>
            </a:extLst>
          </p:cNvPr>
          <p:cNvSpPr/>
          <p:nvPr/>
        </p:nvSpPr>
        <p:spPr>
          <a:xfrm>
            <a:off x="1399896" y="2616200"/>
            <a:ext cx="9392205" cy="22225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C845C7-ACBE-4B83-77B3-8858C0511EDA}"/>
              </a:ext>
              <a:ext uri="{C183D7F6-B498-43B3-948B-1728B52AA6E4}">
                <adec:decorative xmlns:adec="http://schemas.microsoft.com/office/drawing/2017/decorative" val="1"/>
              </a:ext>
            </a:extLst>
          </p:cNvPr>
          <p:cNvSpPr/>
          <p:nvPr/>
        </p:nvSpPr>
        <p:spPr>
          <a:xfrm>
            <a:off x="1399896" y="197658"/>
            <a:ext cx="206720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0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8746-F6F9-FBEB-F444-7EABF606A30E}"/>
              </a:ext>
            </a:extLst>
          </p:cNvPr>
          <p:cNvSpPr>
            <a:spLocks noGrp="1"/>
          </p:cNvSpPr>
          <p:nvPr>
            <p:ph type="title"/>
          </p:nvPr>
        </p:nvSpPr>
        <p:spPr/>
        <p:txBody>
          <a:bodyPr/>
          <a:lstStyle/>
          <a:p>
            <a:r>
              <a:rPr lang="en-US" dirty="0"/>
              <a:t>Genetics</a:t>
            </a:r>
          </a:p>
        </p:txBody>
      </p:sp>
      <p:sp>
        <p:nvSpPr>
          <p:cNvPr id="3" name="Slide Number Placeholder 2">
            <a:extLst>
              <a:ext uri="{FF2B5EF4-FFF2-40B4-BE49-F238E27FC236}">
                <a16:creationId xmlns:a16="http://schemas.microsoft.com/office/drawing/2014/main" id="{0FE33A4F-A279-4D75-73B8-57EA30D4A304}"/>
              </a:ext>
            </a:extLst>
          </p:cNvPr>
          <p:cNvSpPr>
            <a:spLocks noGrp="1"/>
          </p:cNvSpPr>
          <p:nvPr>
            <p:ph type="sldNum" sz="quarter" idx="12"/>
          </p:nvPr>
        </p:nvSpPr>
        <p:spPr/>
        <p:txBody>
          <a:bodyPr/>
          <a:lstStyle/>
          <a:p>
            <a:fld id="{330EA680-D336-4FF7-8B7A-9848BB0A1C32}" type="slidenum">
              <a:rPr lang="en-US" smtClean="0"/>
              <a:t>32</a:t>
            </a:fld>
            <a:endParaRPr lang="en-US"/>
          </a:p>
        </p:txBody>
      </p:sp>
      <p:pic>
        <p:nvPicPr>
          <p:cNvPr id="4" name="Picture 3" descr="Screenshot of MedlinePlus homepage highlighting Genetics in top menu">
            <a:extLst>
              <a:ext uri="{FF2B5EF4-FFF2-40B4-BE49-F238E27FC236}">
                <a16:creationId xmlns:a16="http://schemas.microsoft.com/office/drawing/2014/main" id="{A6135305-C782-3F5B-5456-1D5BF53FF5F8}"/>
              </a:ext>
            </a:extLst>
          </p:cNvPr>
          <p:cNvPicPr>
            <a:picLocks noChangeAspect="1"/>
          </p:cNvPicPr>
          <p:nvPr/>
        </p:nvPicPr>
        <p:blipFill rotWithShape="1">
          <a:blip r:embed="rId3"/>
          <a:srcRect b="20603"/>
          <a:stretch/>
        </p:blipFill>
        <p:spPr>
          <a:xfrm>
            <a:off x="1498487" y="1870812"/>
            <a:ext cx="8810016" cy="4057317"/>
          </a:xfrm>
          <a:prstGeom prst="rect">
            <a:avLst/>
          </a:prstGeom>
          <a:ln>
            <a:noFill/>
          </a:ln>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49546177-6A51-6E24-9FA5-D14FE6D0A6A0}"/>
              </a:ext>
              <a:ext uri="{C183D7F6-B498-43B3-948B-1728B52AA6E4}">
                <adec:decorative xmlns:adec="http://schemas.microsoft.com/office/drawing/2017/decorative" val="1"/>
              </a:ext>
            </a:extLst>
          </p:cNvPr>
          <p:cNvSpPr/>
          <p:nvPr/>
        </p:nvSpPr>
        <p:spPr>
          <a:xfrm>
            <a:off x="4586592" y="3173086"/>
            <a:ext cx="883183"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430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81EEA-52C8-1BF7-6F0C-014654A3E95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Genetics Sections</a:t>
            </a:r>
          </a:p>
        </p:txBody>
      </p:sp>
      <p:sp>
        <p:nvSpPr>
          <p:cNvPr id="2" name="Slide Number Placeholder 1">
            <a:extLst>
              <a:ext uri="{FF2B5EF4-FFF2-40B4-BE49-F238E27FC236}">
                <a16:creationId xmlns:a16="http://schemas.microsoft.com/office/drawing/2014/main" id="{D257834C-5C52-319A-58BB-8207DD1AB764}"/>
              </a:ext>
            </a:extLst>
          </p:cNvPr>
          <p:cNvSpPr>
            <a:spLocks noGrp="1"/>
          </p:cNvSpPr>
          <p:nvPr>
            <p:ph type="sldNum" sz="quarter" idx="12"/>
          </p:nvPr>
        </p:nvSpPr>
        <p:spPr/>
        <p:txBody>
          <a:bodyPr/>
          <a:lstStyle/>
          <a:p>
            <a:fld id="{330EA680-D336-4FF7-8B7A-9848BB0A1C32}" type="slidenum">
              <a:rPr lang="en-US" smtClean="0"/>
              <a:pPr/>
              <a:t>33</a:t>
            </a:fld>
            <a:endParaRPr lang="en-US" dirty="0"/>
          </a:p>
        </p:txBody>
      </p:sp>
      <p:pic>
        <p:nvPicPr>
          <p:cNvPr id="4" name="Picture 3" descr="Screenshot of MedlinePlus Genetics page">
            <a:extLst>
              <a:ext uri="{FF2B5EF4-FFF2-40B4-BE49-F238E27FC236}">
                <a16:creationId xmlns:a16="http://schemas.microsoft.com/office/drawing/2014/main" id="{D20F4BD9-98A1-C20A-EC21-41045C77B3CA}"/>
              </a:ext>
            </a:extLst>
          </p:cNvPr>
          <p:cNvPicPr>
            <a:picLocks noChangeAspect="1"/>
          </p:cNvPicPr>
          <p:nvPr/>
        </p:nvPicPr>
        <p:blipFill>
          <a:blip r:embed="rId3"/>
          <a:stretch>
            <a:fillRect/>
          </a:stretch>
        </p:blipFill>
        <p:spPr>
          <a:xfrm>
            <a:off x="2171043" y="313316"/>
            <a:ext cx="7849914" cy="5695934"/>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D5B04AFC-4AAA-54D6-FA26-FB107CEC36E9}"/>
              </a:ext>
              <a:ext uri="{C183D7F6-B498-43B3-948B-1728B52AA6E4}">
                <adec:decorative xmlns:adec="http://schemas.microsoft.com/office/drawing/2017/decorative" val="1"/>
              </a:ext>
            </a:extLst>
          </p:cNvPr>
          <p:cNvSpPr/>
          <p:nvPr/>
        </p:nvSpPr>
        <p:spPr>
          <a:xfrm>
            <a:off x="2288896" y="1010458"/>
            <a:ext cx="5318404" cy="1110442"/>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06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5FC0A-2A50-848C-0053-C1A3C3F8A3A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Genetic Conditions Example</a:t>
            </a:r>
          </a:p>
        </p:txBody>
      </p:sp>
      <p:pic>
        <p:nvPicPr>
          <p:cNvPr id="6" name="Picture 5" descr="Screenshot of MedlinePlus Genetics Conditions page, highlighting the D section">
            <a:extLst>
              <a:ext uri="{FF2B5EF4-FFF2-40B4-BE49-F238E27FC236}">
                <a16:creationId xmlns:a16="http://schemas.microsoft.com/office/drawing/2014/main" id="{B7DDCC83-4E38-E379-F47D-0CAF930459B4}"/>
              </a:ext>
            </a:extLst>
          </p:cNvPr>
          <p:cNvPicPr>
            <a:picLocks noChangeAspect="1"/>
          </p:cNvPicPr>
          <p:nvPr/>
        </p:nvPicPr>
        <p:blipFill rotWithShape="1">
          <a:blip r:embed="rId3"/>
          <a:srcRect b="13670"/>
          <a:stretch/>
        </p:blipFill>
        <p:spPr>
          <a:xfrm>
            <a:off x="1793768" y="222250"/>
            <a:ext cx="8604463" cy="3689350"/>
          </a:xfrm>
          <a:prstGeom prst="rect">
            <a:avLst/>
          </a:prstGeom>
          <a:effectLst>
            <a:outerShdw blurRad="50800" dist="38100" dir="16200000" rotWithShape="0">
              <a:prstClr val="black">
                <a:alpha val="40000"/>
              </a:prstClr>
            </a:outerShdw>
          </a:effectLst>
        </p:spPr>
      </p:pic>
      <p:pic>
        <p:nvPicPr>
          <p:cNvPr id="11" name="Picture 10" descr="Screenshot of MedlinePlus page">
            <a:extLst>
              <a:ext uri="{FF2B5EF4-FFF2-40B4-BE49-F238E27FC236}">
                <a16:creationId xmlns:a16="http://schemas.microsoft.com/office/drawing/2014/main" id="{B3BD17A6-9EBF-C5B1-D4A2-971EDDFBEAE9}"/>
              </a:ext>
            </a:extLst>
          </p:cNvPr>
          <p:cNvPicPr>
            <a:picLocks noChangeAspect="1"/>
          </p:cNvPicPr>
          <p:nvPr/>
        </p:nvPicPr>
        <p:blipFill>
          <a:blip r:embed="rId4"/>
          <a:stretch>
            <a:fillRect/>
          </a:stretch>
        </p:blipFill>
        <p:spPr>
          <a:xfrm>
            <a:off x="1793768" y="4338638"/>
            <a:ext cx="8604463" cy="1314371"/>
          </a:xfrm>
          <a:prstGeom prst="rect">
            <a:avLst/>
          </a:prstGeom>
        </p:spPr>
      </p:pic>
      <p:sp>
        <p:nvSpPr>
          <p:cNvPr id="2" name="Slide Number Placeholder 1">
            <a:extLst>
              <a:ext uri="{FF2B5EF4-FFF2-40B4-BE49-F238E27FC236}">
                <a16:creationId xmlns:a16="http://schemas.microsoft.com/office/drawing/2014/main" id="{E3AD584D-5954-03BD-58AD-386A2623761E}"/>
              </a:ext>
            </a:extLst>
          </p:cNvPr>
          <p:cNvSpPr>
            <a:spLocks noGrp="1"/>
          </p:cNvSpPr>
          <p:nvPr>
            <p:ph type="sldNum" sz="quarter" idx="12"/>
          </p:nvPr>
        </p:nvSpPr>
        <p:spPr/>
        <p:txBody>
          <a:bodyPr/>
          <a:lstStyle/>
          <a:p>
            <a:fld id="{330EA680-D336-4FF7-8B7A-9848BB0A1C32}" type="slidenum">
              <a:rPr lang="en-US" smtClean="0"/>
              <a:pPr/>
              <a:t>34</a:t>
            </a:fld>
            <a:endParaRPr lang="en-US" dirty="0"/>
          </a:p>
        </p:txBody>
      </p:sp>
      <p:cxnSp>
        <p:nvCxnSpPr>
          <p:cNvPr id="9" name="Straight Connector 8">
            <a:extLst>
              <a:ext uri="{FF2B5EF4-FFF2-40B4-BE49-F238E27FC236}">
                <a16:creationId xmlns:a16="http://schemas.microsoft.com/office/drawing/2014/main" id="{9046EA0C-995C-7AA1-7B88-EC23F72A4A78}"/>
              </a:ext>
              <a:ext uri="{C183D7F6-B498-43B3-948B-1728B52AA6E4}">
                <adec:decorative xmlns:adec="http://schemas.microsoft.com/office/drawing/2017/decorative" val="1"/>
              </a:ext>
            </a:extLst>
          </p:cNvPr>
          <p:cNvCxnSpPr/>
          <p:nvPr/>
        </p:nvCxnSpPr>
        <p:spPr>
          <a:xfrm>
            <a:off x="1308100" y="4064000"/>
            <a:ext cx="9525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240FDDA-6E17-2CD9-809A-A89A8BABC100}"/>
              </a:ext>
              <a:ext uri="{C183D7F6-B498-43B3-948B-1728B52AA6E4}">
                <adec:decorative xmlns:adec="http://schemas.microsoft.com/office/drawing/2017/decorative" val="1"/>
              </a:ext>
            </a:extLst>
          </p:cNvPr>
          <p:cNvSpPr/>
          <p:nvPr/>
        </p:nvSpPr>
        <p:spPr>
          <a:xfrm>
            <a:off x="1818820" y="4797467"/>
            <a:ext cx="1256124" cy="407713"/>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5E5923-3048-E285-76D1-47453F7C31C2}"/>
              </a:ext>
              <a:ext uri="{C183D7F6-B498-43B3-948B-1728B52AA6E4}">
                <adec:decorative xmlns:adec="http://schemas.microsoft.com/office/drawing/2017/decorative" val="1"/>
              </a:ext>
            </a:extLst>
          </p:cNvPr>
          <p:cNvSpPr/>
          <p:nvPr/>
        </p:nvSpPr>
        <p:spPr>
          <a:xfrm>
            <a:off x="3049892" y="3335800"/>
            <a:ext cx="506108"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9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36C89C-6625-8B27-8576-82E7521D757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Genetic Conditions Example Continued</a:t>
            </a:r>
          </a:p>
        </p:txBody>
      </p:sp>
      <p:pic>
        <p:nvPicPr>
          <p:cNvPr id="4" name="Picture 3" descr="Screenshot of MedlinePlus page for Down Syndrome">
            <a:extLst>
              <a:ext uri="{FF2B5EF4-FFF2-40B4-BE49-F238E27FC236}">
                <a16:creationId xmlns:a16="http://schemas.microsoft.com/office/drawing/2014/main" id="{970F7318-26ED-8B6D-7948-5D69B86BFC3F}"/>
              </a:ext>
            </a:extLst>
          </p:cNvPr>
          <p:cNvPicPr>
            <a:picLocks noChangeAspect="1"/>
          </p:cNvPicPr>
          <p:nvPr/>
        </p:nvPicPr>
        <p:blipFill rotWithShape="1">
          <a:blip r:embed="rId3"/>
          <a:srcRect b="42"/>
          <a:stretch/>
        </p:blipFill>
        <p:spPr>
          <a:xfrm>
            <a:off x="2238913" y="65525"/>
            <a:ext cx="7714174" cy="3363475"/>
          </a:xfrm>
          <a:prstGeom prst="rect">
            <a:avLst/>
          </a:prstGeom>
          <a:effectLst>
            <a:outerShdw blurRad="50800" dist="38100" dir="16200000" rotWithShape="0">
              <a:prstClr val="black">
                <a:alpha val="40000"/>
              </a:prstClr>
            </a:outerShdw>
          </a:effectLst>
        </p:spPr>
      </p:pic>
      <p:pic>
        <p:nvPicPr>
          <p:cNvPr id="6" name="Picture 5" descr="Screenshot of section of MedlinePlus page for that contains more details about Frequency, Causes, and Inheritance">
            <a:extLst>
              <a:ext uri="{FF2B5EF4-FFF2-40B4-BE49-F238E27FC236}">
                <a16:creationId xmlns:a16="http://schemas.microsoft.com/office/drawing/2014/main" id="{17942246-89F7-6BD2-7260-9C1FB398EDD9}"/>
              </a:ext>
            </a:extLst>
          </p:cNvPr>
          <p:cNvPicPr>
            <a:picLocks noChangeAspect="1"/>
          </p:cNvPicPr>
          <p:nvPr/>
        </p:nvPicPr>
        <p:blipFill rotWithShape="1">
          <a:blip r:embed="rId4"/>
          <a:srcRect b="51280"/>
          <a:stretch/>
        </p:blipFill>
        <p:spPr>
          <a:xfrm>
            <a:off x="1943393" y="3851199"/>
            <a:ext cx="8605837" cy="2119058"/>
          </a:xfrm>
          <a:prstGeom prst="rect">
            <a:avLst/>
          </a:prstGeom>
          <a:effectLst>
            <a:outerShdw blurRad="50800" dist="38100" dir="10800000" algn="r" rotWithShape="0">
              <a:prstClr val="black">
                <a:alpha val="40000"/>
              </a:prstClr>
            </a:outerShdw>
          </a:effectLst>
        </p:spPr>
      </p:pic>
      <p:sp>
        <p:nvSpPr>
          <p:cNvPr id="2" name="Slide Number Placeholder 1">
            <a:extLst>
              <a:ext uri="{FF2B5EF4-FFF2-40B4-BE49-F238E27FC236}">
                <a16:creationId xmlns:a16="http://schemas.microsoft.com/office/drawing/2014/main" id="{27813E1D-9567-19C5-E2FC-02E5CA41FD75}"/>
              </a:ext>
            </a:extLst>
          </p:cNvPr>
          <p:cNvSpPr>
            <a:spLocks noGrp="1"/>
          </p:cNvSpPr>
          <p:nvPr>
            <p:ph type="sldNum" sz="quarter" idx="12"/>
          </p:nvPr>
        </p:nvSpPr>
        <p:spPr/>
        <p:txBody>
          <a:bodyPr/>
          <a:lstStyle/>
          <a:p>
            <a:fld id="{330EA680-D336-4FF7-8B7A-9848BB0A1C32}" type="slidenum">
              <a:rPr lang="en-US" smtClean="0"/>
              <a:pPr/>
              <a:t>35</a:t>
            </a:fld>
            <a:endParaRPr lang="en-US" dirty="0"/>
          </a:p>
        </p:txBody>
      </p:sp>
      <p:cxnSp>
        <p:nvCxnSpPr>
          <p:cNvPr id="7" name="Straight Connector 6">
            <a:extLst>
              <a:ext uri="{FF2B5EF4-FFF2-40B4-BE49-F238E27FC236}">
                <a16:creationId xmlns:a16="http://schemas.microsoft.com/office/drawing/2014/main" id="{5611FBA8-2B16-521B-0BAF-F90AE7D77685}"/>
              </a:ext>
              <a:ext uri="{C183D7F6-B498-43B3-948B-1728B52AA6E4}">
                <adec:decorative xmlns:adec="http://schemas.microsoft.com/office/drawing/2017/decorative" val="1"/>
              </a:ext>
            </a:extLst>
          </p:cNvPr>
          <p:cNvCxnSpPr/>
          <p:nvPr/>
        </p:nvCxnSpPr>
        <p:spPr>
          <a:xfrm>
            <a:off x="1308100" y="3670996"/>
            <a:ext cx="9525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014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3DC5D-03B7-25CB-791C-70A5CF10043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Help Me Understand Genetics</a:t>
            </a:r>
          </a:p>
        </p:txBody>
      </p:sp>
      <p:sp>
        <p:nvSpPr>
          <p:cNvPr id="2" name="Slide Number Placeholder 1">
            <a:extLst>
              <a:ext uri="{FF2B5EF4-FFF2-40B4-BE49-F238E27FC236}">
                <a16:creationId xmlns:a16="http://schemas.microsoft.com/office/drawing/2014/main" id="{D257834C-5C52-319A-58BB-8207DD1AB764}"/>
              </a:ext>
            </a:extLst>
          </p:cNvPr>
          <p:cNvSpPr>
            <a:spLocks noGrp="1"/>
          </p:cNvSpPr>
          <p:nvPr>
            <p:ph type="sldNum" sz="quarter" idx="12"/>
          </p:nvPr>
        </p:nvSpPr>
        <p:spPr/>
        <p:txBody>
          <a:bodyPr/>
          <a:lstStyle/>
          <a:p>
            <a:fld id="{330EA680-D336-4FF7-8B7A-9848BB0A1C32}" type="slidenum">
              <a:rPr lang="en-US" smtClean="0"/>
              <a:pPr/>
              <a:t>36</a:t>
            </a:fld>
            <a:endParaRPr lang="en-US" dirty="0"/>
          </a:p>
        </p:txBody>
      </p:sp>
      <p:pic>
        <p:nvPicPr>
          <p:cNvPr id="4" name="Picture 3" descr="Screenshot of MedlinePlus Genetics page, highlighting Help Me Understand Genetics">
            <a:extLst>
              <a:ext uri="{FF2B5EF4-FFF2-40B4-BE49-F238E27FC236}">
                <a16:creationId xmlns:a16="http://schemas.microsoft.com/office/drawing/2014/main" id="{D20F4BD9-98A1-C20A-EC21-41045C77B3CA}"/>
              </a:ext>
            </a:extLst>
          </p:cNvPr>
          <p:cNvPicPr>
            <a:picLocks noChangeAspect="1"/>
          </p:cNvPicPr>
          <p:nvPr/>
        </p:nvPicPr>
        <p:blipFill>
          <a:blip r:embed="rId3"/>
          <a:stretch>
            <a:fillRect/>
          </a:stretch>
        </p:blipFill>
        <p:spPr>
          <a:xfrm>
            <a:off x="2171043" y="313316"/>
            <a:ext cx="7849914" cy="5695934"/>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D5B04AFC-4AAA-54D6-FA26-FB107CEC36E9}"/>
              </a:ext>
              <a:ext uri="{C183D7F6-B498-43B3-948B-1728B52AA6E4}">
                <adec:decorative xmlns:adec="http://schemas.microsoft.com/office/drawing/2017/decorative" val="1"/>
              </a:ext>
            </a:extLst>
          </p:cNvPr>
          <p:cNvSpPr/>
          <p:nvPr/>
        </p:nvSpPr>
        <p:spPr>
          <a:xfrm>
            <a:off x="2288896" y="4795058"/>
            <a:ext cx="5318404" cy="1110442"/>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208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2A659D-459B-5BAA-1DE9-2D45DECE2EE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Cells and DNA</a:t>
            </a:r>
          </a:p>
        </p:txBody>
      </p:sp>
      <p:pic>
        <p:nvPicPr>
          <p:cNvPr id="4" name="Picture 3" descr="Screenshot of MedlinePlus Help Me Understand Genetics page, highlighting Cells and DNA. ">
            <a:extLst>
              <a:ext uri="{FF2B5EF4-FFF2-40B4-BE49-F238E27FC236}">
                <a16:creationId xmlns:a16="http://schemas.microsoft.com/office/drawing/2014/main" id="{5F96A756-47C8-6406-C4CC-00ECF81DC225}"/>
              </a:ext>
            </a:extLst>
          </p:cNvPr>
          <p:cNvPicPr>
            <a:picLocks noChangeAspect="1"/>
          </p:cNvPicPr>
          <p:nvPr/>
        </p:nvPicPr>
        <p:blipFill>
          <a:blip r:embed="rId3"/>
          <a:stretch>
            <a:fillRect/>
          </a:stretch>
        </p:blipFill>
        <p:spPr>
          <a:xfrm>
            <a:off x="274969" y="136525"/>
            <a:ext cx="8644862" cy="5854341"/>
          </a:xfrm>
          <a:prstGeom prst="rect">
            <a:avLst/>
          </a:prstGeom>
        </p:spPr>
      </p:pic>
      <p:pic>
        <p:nvPicPr>
          <p:cNvPr id="6" name="Picture 5" descr="Screenshot of MedlinePlus Cells and DNA page, highlighting the link to &quot;What is a chromosome?&quot;">
            <a:extLst>
              <a:ext uri="{FF2B5EF4-FFF2-40B4-BE49-F238E27FC236}">
                <a16:creationId xmlns:a16="http://schemas.microsoft.com/office/drawing/2014/main" id="{6ED7E507-54A0-78A0-6539-DD294736F6F3}"/>
              </a:ext>
            </a:extLst>
          </p:cNvPr>
          <p:cNvPicPr>
            <a:picLocks noChangeAspect="1"/>
          </p:cNvPicPr>
          <p:nvPr/>
        </p:nvPicPr>
        <p:blipFill rotWithShape="1">
          <a:blip r:embed="rId4"/>
          <a:srcRect b="5627"/>
          <a:stretch/>
        </p:blipFill>
        <p:spPr>
          <a:xfrm>
            <a:off x="6257593" y="867134"/>
            <a:ext cx="5324475" cy="5123732"/>
          </a:xfrm>
          <a:prstGeom prst="rect">
            <a:avLst/>
          </a:prstGeom>
          <a:effectLst>
            <a:outerShdw blurRad="50800" dist="38100" dir="13500000" algn="br" rotWithShape="0">
              <a:prstClr val="black">
                <a:alpha val="40000"/>
              </a:prstClr>
            </a:outerShdw>
          </a:effectLst>
        </p:spPr>
      </p:pic>
      <p:sp>
        <p:nvSpPr>
          <p:cNvPr id="2" name="Slide Number Placeholder 1">
            <a:extLst>
              <a:ext uri="{FF2B5EF4-FFF2-40B4-BE49-F238E27FC236}">
                <a16:creationId xmlns:a16="http://schemas.microsoft.com/office/drawing/2014/main" id="{A29BD67B-E67C-2555-C8FF-B1261C5798EC}"/>
              </a:ext>
            </a:extLst>
          </p:cNvPr>
          <p:cNvSpPr>
            <a:spLocks noGrp="1"/>
          </p:cNvSpPr>
          <p:nvPr>
            <p:ph type="sldNum" sz="quarter" idx="12"/>
          </p:nvPr>
        </p:nvSpPr>
        <p:spPr/>
        <p:txBody>
          <a:bodyPr/>
          <a:lstStyle/>
          <a:p>
            <a:fld id="{330EA680-D336-4FF7-8B7A-9848BB0A1C32}" type="slidenum">
              <a:rPr lang="en-US" smtClean="0"/>
              <a:pPr/>
              <a:t>37</a:t>
            </a:fld>
            <a:endParaRPr lang="en-US" dirty="0"/>
          </a:p>
        </p:txBody>
      </p:sp>
      <p:sp>
        <p:nvSpPr>
          <p:cNvPr id="5" name="Rectangle 4">
            <a:extLst>
              <a:ext uri="{FF2B5EF4-FFF2-40B4-BE49-F238E27FC236}">
                <a16:creationId xmlns:a16="http://schemas.microsoft.com/office/drawing/2014/main" id="{6F62EAAC-5679-517D-337E-04BAEC3695C7}"/>
              </a:ext>
              <a:ext uri="{C183D7F6-B498-43B3-948B-1728B52AA6E4}">
                <adec:decorative xmlns:adec="http://schemas.microsoft.com/office/drawing/2017/decorative" val="1"/>
              </a:ext>
            </a:extLst>
          </p:cNvPr>
          <p:cNvSpPr/>
          <p:nvPr/>
        </p:nvSpPr>
        <p:spPr>
          <a:xfrm>
            <a:off x="460096" y="3063694"/>
            <a:ext cx="1838604" cy="234650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5E6906-8BF0-CCE4-1C7E-C23AEEF5A76B}"/>
              </a:ext>
              <a:ext uri="{C183D7F6-B498-43B3-948B-1728B52AA6E4}">
                <adec:decorative xmlns:adec="http://schemas.microsoft.com/office/drawing/2017/decorative" val="1"/>
              </a:ext>
            </a:extLst>
          </p:cNvPr>
          <p:cNvSpPr/>
          <p:nvPr/>
        </p:nvSpPr>
        <p:spPr>
          <a:xfrm>
            <a:off x="6535127" y="4858917"/>
            <a:ext cx="2486304" cy="462742"/>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92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D10F56-BF94-1E9A-C4B6-9A176E30EEE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What is a chromosome?</a:t>
            </a:r>
          </a:p>
        </p:txBody>
      </p:sp>
      <p:sp>
        <p:nvSpPr>
          <p:cNvPr id="2" name="Slide Number Placeholder 1">
            <a:extLst>
              <a:ext uri="{FF2B5EF4-FFF2-40B4-BE49-F238E27FC236}">
                <a16:creationId xmlns:a16="http://schemas.microsoft.com/office/drawing/2014/main" id="{D35C1D1E-84EB-E081-BB44-F0608A456E27}"/>
              </a:ext>
            </a:extLst>
          </p:cNvPr>
          <p:cNvSpPr>
            <a:spLocks noGrp="1"/>
          </p:cNvSpPr>
          <p:nvPr>
            <p:ph type="sldNum" sz="quarter" idx="12"/>
          </p:nvPr>
        </p:nvSpPr>
        <p:spPr/>
        <p:txBody>
          <a:bodyPr/>
          <a:lstStyle/>
          <a:p>
            <a:fld id="{330EA680-D336-4FF7-8B7A-9848BB0A1C32}" type="slidenum">
              <a:rPr lang="en-US" smtClean="0"/>
              <a:pPr/>
              <a:t>38</a:t>
            </a:fld>
            <a:endParaRPr lang="en-US" dirty="0"/>
          </a:p>
        </p:txBody>
      </p:sp>
      <p:pic>
        <p:nvPicPr>
          <p:cNvPr id="7" name="Picture 6" descr="Screenshot of MedlinePlus &quot;What is a chromosome?&quot; page">
            <a:extLst>
              <a:ext uri="{FF2B5EF4-FFF2-40B4-BE49-F238E27FC236}">
                <a16:creationId xmlns:a16="http://schemas.microsoft.com/office/drawing/2014/main" id="{52F954C1-235B-A99A-1DB4-56361388C665}"/>
              </a:ext>
            </a:extLst>
          </p:cNvPr>
          <p:cNvPicPr>
            <a:picLocks noChangeAspect="1"/>
          </p:cNvPicPr>
          <p:nvPr/>
        </p:nvPicPr>
        <p:blipFill>
          <a:blip r:embed="rId3"/>
          <a:stretch>
            <a:fillRect/>
          </a:stretch>
        </p:blipFill>
        <p:spPr>
          <a:xfrm>
            <a:off x="918833" y="1270000"/>
            <a:ext cx="10354333" cy="4760912"/>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250985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DC3C57-C3D2-CFBB-1FE8-DCE32B1DF1A8}"/>
              </a:ext>
            </a:extLst>
          </p:cNvPr>
          <p:cNvSpPr>
            <a:spLocks noGrp="1"/>
          </p:cNvSpPr>
          <p:nvPr>
            <p:ph type="title"/>
          </p:nvPr>
        </p:nvSpPr>
        <p:spPr>
          <a:xfrm>
            <a:off x="838200" y="365125"/>
            <a:ext cx="10515600" cy="1325563"/>
          </a:xfrm>
        </p:spPr>
        <p:txBody>
          <a:bodyPr/>
          <a:lstStyle/>
          <a:p>
            <a:r>
              <a:rPr lang="en-US" dirty="0"/>
              <a:t>Medical Tests</a:t>
            </a:r>
          </a:p>
        </p:txBody>
      </p:sp>
      <p:sp>
        <p:nvSpPr>
          <p:cNvPr id="4" name="Slide Number Placeholder 3">
            <a:extLst>
              <a:ext uri="{FF2B5EF4-FFF2-40B4-BE49-F238E27FC236}">
                <a16:creationId xmlns:a16="http://schemas.microsoft.com/office/drawing/2014/main" id="{60C61D3A-71A3-4D3A-A21E-D222E280691A}"/>
              </a:ext>
            </a:extLst>
          </p:cNvPr>
          <p:cNvSpPr>
            <a:spLocks noGrp="1"/>
          </p:cNvSpPr>
          <p:nvPr>
            <p:ph type="sldNum" sz="quarter" idx="12"/>
          </p:nvPr>
        </p:nvSpPr>
        <p:spPr/>
        <p:txBody>
          <a:bodyPr/>
          <a:lstStyle/>
          <a:p>
            <a:fld id="{6F669CBC-9B50-4D77-B834-9E11F644C1C6}" type="slidenum">
              <a:rPr lang="en-US" smtClean="0"/>
              <a:t>39</a:t>
            </a:fld>
            <a:endParaRPr lang="en-US"/>
          </a:p>
        </p:txBody>
      </p:sp>
      <p:pic>
        <p:nvPicPr>
          <p:cNvPr id="8" name="Picture 7" descr="Screenshot of MedlinePlus homepage highlighting Medical Tests in top menu">
            <a:extLst>
              <a:ext uri="{FF2B5EF4-FFF2-40B4-BE49-F238E27FC236}">
                <a16:creationId xmlns:a16="http://schemas.microsoft.com/office/drawing/2014/main" id="{BD35BEB7-5154-C939-2156-79B3F9C5A6B3}"/>
              </a:ext>
            </a:extLst>
          </p:cNvPr>
          <p:cNvPicPr>
            <a:picLocks noChangeAspect="1"/>
          </p:cNvPicPr>
          <p:nvPr/>
        </p:nvPicPr>
        <p:blipFill rotWithShape="1">
          <a:blip r:embed="rId3"/>
          <a:srcRect b="24154"/>
          <a:stretch/>
        </p:blipFill>
        <p:spPr>
          <a:xfrm>
            <a:off x="1913402" y="2143912"/>
            <a:ext cx="8810016" cy="3875888"/>
          </a:xfrm>
          <a:prstGeom prst="rect">
            <a:avLst/>
          </a:prstGeom>
          <a:ln>
            <a:noFill/>
          </a:ln>
          <a:effectLst>
            <a:outerShdw blurRad="50800" dist="38100" dir="16200000" rotWithShape="0">
              <a:prstClr val="black">
                <a:alpha val="40000"/>
              </a:prstClr>
            </a:outerShdw>
          </a:effectLst>
        </p:spPr>
      </p:pic>
      <p:sp>
        <p:nvSpPr>
          <p:cNvPr id="9" name="Rectangle 8">
            <a:extLst>
              <a:ext uri="{FF2B5EF4-FFF2-40B4-BE49-F238E27FC236}">
                <a16:creationId xmlns:a16="http://schemas.microsoft.com/office/drawing/2014/main" id="{E38674E0-4242-677A-FD9B-6776D52190EC}"/>
              </a:ext>
              <a:ext uri="{C183D7F6-B498-43B3-948B-1728B52AA6E4}">
                <adec:decorative xmlns:adec="http://schemas.microsoft.com/office/drawing/2017/decorative" val="1"/>
              </a:ext>
            </a:extLst>
          </p:cNvPr>
          <p:cNvSpPr/>
          <p:nvPr/>
        </p:nvSpPr>
        <p:spPr>
          <a:xfrm>
            <a:off x="5803900" y="3398058"/>
            <a:ext cx="139700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34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D30E-E7B1-B212-6001-4ECB7F0B5D9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Background Information</a:t>
            </a:r>
          </a:p>
        </p:txBody>
      </p:sp>
      <p:sp>
        <p:nvSpPr>
          <p:cNvPr id="4" name="Slide Number Placeholder 3">
            <a:extLst>
              <a:ext uri="{FF2B5EF4-FFF2-40B4-BE49-F238E27FC236}">
                <a16:creationId xmlns:a16="http://schemas.microsoft.com/office/drawing/2014/main" id="{60C61D3A-71A3-4D3A-A21E-D222E280691A}"/>
              </a:ext>
            </a:extLst>
          </p:cNvPr>
          <p:cNvSpPr>
            <a:spLocks noGrp="1"/>
          </p:cNvSpPr>
          <p:nvPr>
            <p:ph type="sldNum" sz="quarter" idx="12"/>
          </p:nvPr>
        </p:nvSpPr>
        <p:spPr/>
        <p:txBody>
          <a:bodyPr/>
          <a:lstStyle/>
          <a:p>
            <a:fld id="{6F669CBC-9B50-4D77-B834-9E11F644C1C6}" type="slidenum">
              <a:rPr lang="en-US" smtClean="0"/>
              <a:t>4</a:t>
            </a:fld>
            <a:endParaRPr lang="en-US"/>
          </a:p>
        </p:txBody>
      </p:sp>
      <p:pic>
        <p:nvPicPr>
          <p:cNvPr id="8" name="Picture 7" descr="Screenshot of MedlinePlus homepage, highlighting search bar at the top right and Menu bar in the top middle.">
            <a:extLst>
              <a:ext uri="{FF2B5EF4-FFF2-40B4-BE49-F238E27FC236}">
                <a16:creationId xmlns:a16="http://schemas.microsoft.com/office/drawing/2014/main" id="{BD35BEB7-5154-C939-2156-79B3F9C5A6B3}"/>
              </a:ext>
            </a:extLst>
          </p:cNvPr>
          <p:cNvPicPr>
            <a:picLocks noChangeAspect="1"/>
          </p:cNvPicPr>
          <p:nvPr/>
        </p:nvPicPr>
        <p:blipFill>
          <a:blip r:embed="rId3"/>
          <a:stretch>
            <a:fillRect/>
          </a:stretch>
        </p:blipFill>
        <p:spPr>
          <a:xfrm>
            <a:off x="1913402" y="873912"/>
            <a:ext cx="8810016" cy="5110176"/>
          </a:xfrm>
          <a:prstGeom prst="rect">
            <a:avLst/>
          </a:prstGeom>
          <a:ln>
            <a:noFill/>
          </a:ln>
          <a:effectLst>
            <a:outerShdw blurRad="50800" dist="38100" dir="16200000" rotWithShape="0">
              <a:prstClr val="black">
                <a:alpha val="40000"/>
              </a:prstClr>
            </a:outerShdw>
          </a:effectLst>
        </p:spPr>
      </p:pic>
      <p:sp>
        <p:nvSpPr>
          <p:cNvPr id="9" name="Rectangle 8">
            <a:extLst>
              <a:ext uri="{FF2B5EF4-FFF2-40B4-BE49-F238E27FC236}">
                <a16:creationId xmlns:a16="http://schemas.microsoft.com/office/drawing/2014/main" id="{E38674E0-4242-677A-FD9B-6776D52190EC}"/>
              </a:ext>
              <a:ext uri="{C183D7F6-B498-43B3-948B-1728B52AA6E4}">
                <adec:decorative xmlns:adec="http://schemas.microsoft.com/office/drawing/2017/decorative" val="1"/>
              </a:ext>
            </a:extLst>
          </p:cNvPr>
          <p:cNvSpPr/>
          <p:nvPr/>
        </p:nvSpPr>
        <p:spPr>
          <a:xfrm>
            <a:off x="1913402" y="2128058"/>
            <a:ext cx="6981216"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36E281-5558-2C2C-7ED3-AC3ACB79BC2C}"/>
              </a:ext>
              <a:ext uri="{C183D7F6-B498-43B3-948B-1728B52AA6E4}">
                <adec:decorative xmlns:adec="http://schemas.microsoft.com/office/drawing/2017/decorative" val="1"/>
              </a:ext>
            </a:extLst>
          </p:cNvPr>
          <p:cNvSpPr/>
          <p:nvPr/>
        </p:nvSpPr>
        <p:spPr>
          <a:xfrm>
            <a:off x="6932815" y="1343414"/>
            <a:ext cx="366037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511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48A3E-6C5D-8B6C-C0C9-78E428837FB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Medical Tests Example</a:t>
            </a:r>
          </a:p>
        </p:txBody>
      </p:sp>
      <p:sp>
        <p:nvSpPr>
          <p:cNvPr id="2" name="Slide Number Placeholder 1">
            <a:extLst>
              <a:ext uri="{FF2B5EF4-FFF2-40B4-BE49-F238E27FC236}">
                <a16:creationId xmlns:a16="http://schemas.microsoft.com/office/drawing/2014/main" id="{E3AD584D-5954-03BD-58AD-386A2623761E}"/>
              </a:ext>
            </a:extLst>
          </p:cNvPr>
          <p:cNvSpPr>
            <a:spLocks noGrp="1"/>
          </p:cNvSpPr>
          <p:nvPr>
            <p:ph type="sldNum" sz="quarter" idx="12"/>
          </p:nvPr>
        </p:nvSpPr>
        <p:spPr/>
        <p:txBody>
          <a:bodyPr/>
          <a:lstStyle/>
          <a:p>
            <a:fld id="{330EA680-D336-4FF7-8B7A-9848BB0A1C32}" type="slidenum">
              <a:rPr lang="en-US" smtClean="0"/>
              <a:pPr/>
              <a:t>40</a:t>
            </a:fld>
            <a:endParaRPr lang="en-US" dirty="0"/>
          </a:p>
        </p:txBody>
      </p:sp>
      <p:pic>
        <p:nvPicPr>
          <p:cNvPr id="10" name="Picture 9" descr="Screenshot of MedlinePlus Medical Tests page highlighting Glucagon Blood Test">
            <a:extLst>
              <a:ext uri="{FF2B5EF4-FFF2-40B4-BE49-F238E27FC236}">
                <a16:creationId xmlns:a16="http://schemas.microsoft.com/office/drawing/2014/main" id="{404492D0-D280-F106-E023-7835AAC3CD90}"/>
              </a:ext>
            </a:extLst>
          </p:cNvPr>
          <p:cNvPicPr>
            <a:picLocks noChangeAspect="1"/>
          </p:cNvPicPr>
          <p:nvPr/>
        </p:nvPicPr>
        <p:blipFill>
          <a:blip r:embed="rId3"/>
          <a:stretch>
            <a:fillRect/>
          </a:stretch>
        </p:blipFill>
        <p:spPr>
          <a:xfrm>
            <a:off x="1690993" y="4378325"/>
            <a:ext cx="8810016" cy="1356521"/>
          </a:xfrm>
          <a:prstGeom prst="rect">
            <a:avLst/>
          </a:prstGeom>
          <a:effectLst>
            <a:outerShdw blurRad="50800" dist="38100" dir="10800000" algn="r" rotWithShape="0">
              <a:prstClr val="black">
                <a:alpha val="40000"/>
              </a:prstClr>
            </a:outerShdw>
          </a:effectLst>
        </p:spPr>
      </p:pic>
      <p:cxnSp>
        <p:nvCxnSpPr>
          <p:cNvPr id="9" name="Straight Connector 8">
            <a:extLst>
              <a:ext uri="{FF2B5EF4-FFF2-40B4-BE49-F238E27FC236}">
                <a16:creationId xmlns:a16="http://schemas.microsoft.com/office/drawing/2014/main" id="{9046EA0C-995C-7AA1-7B88-EC23F72A4A78}"/>
              </a:ext>
              <a:ext uri="{C183D7F6-B498-43B3-948B-1728B52AA6E4}">
                <adec:decorative xmlns:adec="http://schemas.microsoft.com/office/drawing/2017/decorative" val="1"/>
              </a:ext>
            </a:extLst>
          </p:cNvPr>
          <p:cNvCxnSpPr/>
          <p:nvPr/>
        </p:nvCxnSpPr>
        <p:spPr>
          <a:xfrm>
            <a:off x="1308100" y="4152900"/>
            <a:ext cx="9525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240FDDA-6E17-2CD9-809A-A89A8BABC100}"/>
              </a:ext>
              <a:ext uri="{C183D7F6-B498-43B3-948B-1728B52AA6E4}">
                <adec:decorative xmlns:adec="http://schemas.microsoft.com/office/drawing/2017/decorative" val="1"/>
              </a:ext>
            </a:extLst>
          </p:cNvPr>
          <p:cNvSpPr/>
          <p:nvPr/>
        </p:nvSpPr>
        <p:spPr>
          <a:xfrm>
            <a:off x="1690992" y="4804237"/>
            <a:ext cx="1496708"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shot of MedlinePlus Medical Tests page">
            <a:extLst>
              <a:ext uri="{FF2B5EF4-FFF2-40B4-BE49-F238E27FC236}">
                <a16:creationId xmlns:a16="http://schemas.microsoft.com/office/drawing/2014/main" id="{7C21AB9B-A521-5AE6-4641-F5DB34EA3603}"/>
              </a:ext>
            </a:extLst>
          </p:cNvPr>
          <p:cNvPicPr>
            <a:picLocks noChangeAspect="1"/>
          </p:cNvPicPr>
          <p:nvPr/>
        </p:nvPicPr>
        <p:blipFill>
          <a:blip r:embed="rId4"/>
          <a:stretch>
            <a:fillRect/>
          </a:stretch>
        </p:blipFill>
        <p:spPr>
          <a:xfrm>
            <a:off x="1690992" y="173759"/>
            <a:ext cx="8707239" cy="3797142"/>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531436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29924C-4CD5-41F0-E18E-1D3B7E26578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Medical Tests Example Continued</a:t>
            </a:r>
          </a:p>
        </p:txBody>
      </p:sp>
      <p:sp>
        <p:nvSpPr>
          <p:cNvPr id="2" name="Slide Number Placeholder 1">
            <a:extLst>
              <a:ext uri="{FF2B5EF4-FFF2-40B4-BE49-F238E27FC236}">
                <a16:creationId xmlns:a16="http://schemas.microsoft.com/office/drawing/2014/main" id="{5F80B8CF-7FF8-B2ED-5A53-F8645A03F702}"/>
              </a:ext>
            </a:extLst>
          </p:cNvPr>
          <p:cNvSpPr>
            <a:spLocks noGrp="1"/>
          </p:cNvSpPr>
          <p:nvPr>
            <p:ph type="sldNum" sz="quarter" idx="12"/>
          </p:nvPr>
        </p:nvSpPr>
        <p:spPr/>
        <p:txBody>
          <a:bodyPr/>
          <a:lstStyle/>
          <a:p>
            <a:fld id="{330EA680-D336-4FF7-8B7A-9848BB0A1C32}" type="slidenum">
              <a:rPr lang="en-US" smtClean="0"/>
              <a:pPr/>
              <a:t>41</a:t>
            </a:fld>
            <a:endParaRPr lang="en-US" dirty="0"/>
          </a:p>
        </p:txBody>
      </p:sp>
      <p:pic>
        <p:nvPicPr>
          <p:cNvPr id="4" name="Picture 3" descr="Screenshot of MedlinePlus page for Glucagon Blood Test">
            <a:extLst>
              <a:ext uri="{FF2B5EF4-FFF2-40B4-BE49-F238E27FC236}">
                <a16:creationId xmlns:a16="http://schemas.microsoft.com/office/drawing/2014/main" id="{972266C0-7696-C422-0CE7-F0B06B7529F5}"/>
              </a:ext>
            </a:extLst>
          </p:cNvPr>
          <p:cNvPicPr>
            <a:picLocks noChangeAspect="1"/>
          </p:cNvPicPr>
          <p:nvPr/>
        </p:nvPicPr>
        <p:blipFill>
          <a:blip r:embed="rId3"/>
          <a:stretch>
            <a:fillRect/>
          </a:stretch>
        </p:blipFill>
        <p:spPr>
          <a:xfrm>
            <a:off x="978693" y="885309"/>
            <a:ext cx="10234613" cy="5087381"/>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409812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A137A1-6DB4-EC30-BFA7-2CA5D88BEF11}"/>
              </a:ext>
            </a:extLst>
          </p:cNvPr>
          <p:cNvSpPr txBox="1">
            <a:spLocks noGrp="1"/>
          </p:cNvSpPr>
          <p:nvPr>
            <p:ph type="title" idx="4294967295"/>
          </p:nvPr>
        </p:nvSpPr>
        <p:spPr>
          <a:xfrm>
            <a:off x="838200" y="736600"/>
            <a:ext cx="10515600" cy="954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MedlinePlus in Spanish</a:t>
            </a:r>
          </a:p>
        </p:txBody>
      </p:sp>
      <p:sp>
        <p:nvSpPr>
          <p:cNvPr id="7" name="Slide Number Placeholder 6">
            <a:extLst>
              <a:ext uri="{FF2B5EF4-FFF2-40B4-BE49-F238E27FC236}">
                <a16:creationId xmlns:a16="http://schemas.microsoft.com/office/drawing/2014/main" id="{2F933F83-3D93-F127-5524-06CB1D6BF90A}"/>
              </a:ext>
            </a:extLst>
          </p:cNvPr>
          <p:cNvSpPr>
            <a:spLocks noGrp="1"/>
          </p:cNvSpPr>
          <p:nvPr>
            <p:ph type="sldNum" sz="quarter" idx="12"/>
          </p:nvPr>
        </p:nvSpPr>
        <p:spPr/>
        <p:txBody>
          <a:bodyPr/>
          <a:lstStyle/>
          <a:p>
            <a:fld id="{330EA680-D336-4FF7-8B7A-9848BB0A1C32}" type="slidenum">
              <a:rPr lang="en-US" smtClean="0"/>
              <a:t>42</a:t>
            </a:fld>
            <a:endParaRPr lang="en-US"/>
          </a:p>
        </p:txBody>
      </p:sp>
      <p:pic>
        <p:nvPicPr>
          <p:cNvPr id="4" name="Picture 3" descr="Screenshot of MedlinePlus homepage highlighting Español button top menu">
            <a:extLst>
              <a:ext uri="{FF2B5EF4-FFF2-40B4-BE49-F238E27FC236}">
                <a16:creationId xmlns:a16="http://schemas.microsoft.com/office/drawing/2014/main" id="{64E123B4-CF9C-1666-B187-4FBFAFAE1CF7}"/>
              </a:ext>
            </a:extLst>
          </p:cNvPr>
          <p:cNvPicPr>
            <a:picLocks noChangeAspect="1"/>
          </p:cNvPicPr>
          <p:nvPr/>
        </p:nvPicPr>
        <p:blipFill rotWithShape="1">
          <a:blip r:embed="rId3"/>
          <a:srcRect b="21419"/>
          <a:stretch/>
        </p:blipFill>
        <p:spPr>
          <a:xfrm>
            <a:off x="1690992" y="1991512"/>
            <a:ext cx="8810016" cy="4015588"/>
          </a:xfrm>
          <a:prstGeom prst="rect">
            <a:avLst/>
          </a:prstGeom>
          <a:ln>
            <a:noFill/>
          </a:ln>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AA61F699-A54A-345E-CD4B-F16A8E7D65F8}"/>
              </a:ext>
              <a:ext uri="{C183D7F6-B498-43B3-948B-1728B52AA6E4}">
                <adec:decorative xmlns:adec="http://schemas.microsoft.com/office/drawing/2017/decorative" val="1"/>
              </a:ext>
            </a:extLst>
          </p:cNvPr>
          <p:cNvSpPr/>
          <p:nvPr/>
        </p:nvSpPr>
        <p:spPr>
          <a:xfrm>
            <a:off x="9618705" y="3262212"/>
            <a:ext cx="973095"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958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1D8203-1A67-05A2-580B-86097748480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MedlinePlus in Spanish Continued</a:t>
            </a:r>
          </a:p>
        </p:txBody>
      </p:sp>
      <p:sp>
        <p:nvSpPr>
          <p:cNvPr id="6" name="Slide Number Placeholder 5">
            <a:extLst>
              <a:ext uri="{FF2B5EF4-FFF2-40B4-BE49-F238E27FC236}">
                <a16:creationId xmlns:a16="http://schemas.microsoft.com/office/drawing/2014/main" id="{6DD50377-5FB2-535B-2DF2-CE5E7A6C620D}"/>
              </a:ext>
            </a:extLst>
          </p:cNvPr>
          <p:cNvSpPr>
            <a:spLocks noGrp="1"/>
          </p:cNvSpPr>
          <p:nvPr>
            <p:ph type="sldNum" sz="quarter" idx="12"/>
          </p:nvPr>
        </p:nvSpPr>
        <p:spPr/>
        <p:txBody>
          <a:bodyPr/>
          <a:lstStyle/>
          <a:p>
            <a:fld id="{330EA680-D336-4FF7-8B7A-9848BB0A1C32}" type="slidenum">
              <a:rPr lang="en-US" smtClean="0"/>
              <a:t>43</a:t>
            </a:fld>
            <a:endParaRPr lang="en-US"/>
          </a:p>
        </p:txBody>
      </p:sp>
      <p:pic>
        <p:nvPicPr>
          <p:cNvPr id="3" name="Picture 2" descr="Screenshot of MedlinePlus page in Spanish, with the English button highlighted at the top menu">
            <a:extLst>
              <a:ext uri="{FF2B5EF4-FFF2-40B4-BE49-F238E27FC236}">
                <a16:creationId xmlns:a16="http://schemas.microsoft.com/office/drawing/2014/main" id="{2149C391-BB64-F5F7-2399-4FDE95059B01}"/>
              </a:ext>
            </a:extLst>
          </p:cNvPr>
          <p:cNvPicPr>
            <a:picLocks noChangeAspect="1"/>
          </p:cNvPicPr>
          <p:nvPr/>
        </p:nvPicPr>
        <p:blipFill rotWithShape="1">
          <a:blip r:embed="rId3"/>
          <a:srcRect b="23758"/>
          <a:stretch/>
        </p:blipFill>
        <p:spPr>
          <a:xfrm>
            <a:off x="1378496" y="1213644"/>
            <a:ext cx="9759034" cy="4793456"/>
          </a:xfrm>
          <a:prstGeom prst="rect">
            <a:avLst/>
          </a:prstGeom>
          <a:effectLst>
            <a:outerShdw blurRad="50800" dist="38100" dir="16200000" rotWithShape="0">
              <a:prstClr val="black">
                <a:alpha val="40000"/>
              </a:prstClr>
            </a:outerShdw>
          </a:effectLst>
        </p:spPr>
      </p:pic>
      <p:sp>
        <p:nvSpPr>
          <p:cNvPr id="4" name="Rectangle 3">
            <a:extLst>
              <a:ext uri="{FF2B5EF4-FFF2-40B4-BE49-F238E27FC236}">
                <a16:creationId xmlns:a16="http://schemas.microsoft.com/office/drawing/2014/main" id="{BF3F62C5-311A-D2EF-CD2C-BF9684A8F259}"/>
              </a:ext>
              <a:ext uri="{C183D7F6-B498-43B3-948B-1728B52AA6E4}">
                <adec:decorative xmlns:adec="http://schemas.microsoft.com/office/drawing/2017/decorative" val="1"/>
              </a:ext>
            </a:extLst>
          </p:cNvPr>
          <p:cNvSpPr/>
          <p:nvPr/>
        </p:nvSpPr>
        <p:spPr>
          <a:xfrm>
            <a:off x="10164435" y="2652612"/>
            <a:ext cx="973095"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303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A137A1-6DB4-EC30-BFA7-2CA5D88BEF11}"/>
              </a:ext>
            </a:extLst>
          </p:cNvPr>
          <p:cNvSpPr txBox="1">
            <a:spLocks noGrp="1"/>
          </p:cNvSpPr>
          <p:nvPr>
            <p:ph type="title" idx="4294967295"/>
          </p:nvPr>
        </p:nvSpPr>
        <p:spPr>
          <a:xfrm>
            <a:off x="838200" y="736600"/>
            <a:ext cx="10515600" cy="954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Medical Encyclopedia</a:t>
            </a:r>
          </a:p>
        </p:txBody>
      </p:sp>
      <p:sp>
        <p:nvSpPr>
          <p:cNvPr id="7" name="Slide Number Placeholder 6">
            <a:extLst>
              <a:ext uri="{FF2B5EF4-FFF2-40B4-BE49-F238E27FC236}">
                <a16:creationId xmlns:a16="http://schemas.microsoft.com/office/drawing/2014/main" id="{2F933F83-3D93-F127-5524-06CB1D6BF90A}"/>
              </a:ext>
            </a:extLst>
          </p:cNvPr>
          <p:cNvSpPr>
            <a:spLocks noGrp="1"/>
          </p:cNvSpPr>
          <p:nvPr>
            <p:ph type="sldNum" sz="quarter" idx="12"/>
          </p:nvPr>
        </p:nvSpPr>
        <p:spPr/>
        <p:txBody>
          <a:bodyPr/>
          <a:lstStyle/>
          <a:p>
            <a:fld id="{330EA680-D336-4FF7-8B7A-9848BB0A1C32}" type="slidenum">
              <a:rPr lang="en-US" smtClean="0"/>
              <a:t>44</a:t>
            </a:fld>
            <a:endParaRPr lang="en-US" dirty="0"/>
          </a:p>
        </p:txBody>
      </p:sp>
      <p:pic>
        <p:nvPicPr>
          <p:cNvPr id="4" name="Picture 3" descr="Screenshot of MedlinePlus homepage highlighting Medical Encyclopedia on the  top menu">
            <a:extLst>
              <a:ext uri="{FF2B5EF4-FFF2-40B4-BE49-F238E27FC236}">
                <a16:creationId xmlns:a16="http://schemas.microsoft.com/office/drawing/2014/main" id="{64E123B4-CF9C-1666-B187-4FBFAFAE1CF7}"/>
              </a:ext>
            </a:extLst>
          </p:cNvPr>
          <p:cNvPicPr>
            <a:picLocks noChangeAspect="1"/>
          </p:cNvPicPr>
          <p:nvPr/>
        </p:nvPicPr>
        <p:blipFill rotWithShape="1">
          <a:blip r:embed="rId3"/>
          <a:srcRect b="21419"/>
          <a:stretch/>
        </p:blipFill>
        <p:spPr>
          <a:xfrm>
            <a:off x="1690992" y="1991512"/>
            <a:ext cx="8810016" cy="4015588"/>
          </a:xfrm>
          <a:prstGeom prst="rect">
            <a:avLst/>
          </a:prstGeom>
          <a:ln>
            <a:noFill/>
          </a:ln>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AA61F699-A54A-345E-CD4B-F16A8E7D65F8}"/>
              </a:ext>
              <a:ext uri="{C183D7F6-B498-43B3-948B-1728B52AA6E4}">
                <adec:decorative xmlns:adec="http://schemas.microsoft.com/office/drawing/2017/decorative" val="1"/>
              </a:ext>
            </a:extLst>
          </p:cNvPr>
          <p:cNvSpPr/>
          <p:nvPr/>
        </p:nvSpPr>
        <p:spPr>
          <a:xfrm>
            <a:off x="6939005" y="3237656"/>
            <a:ext cx="1836695" cy="4842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201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355204-3FD3-4C1A-A9BB-9ED001873801}"/>
              </a:ext>
            </a:extLst>
          </p:cNvPr>
          <p:cNvSpPr>
            <a:spLocks noGrp="1"/>
          </p:cNvSpPr>
          <p:nvPr>
            <p:ph type="title" idx="4294967295"/>
          </p:nvPr>
        </p:nvSpPr>
        <p:spPr>
          <a:xfrm>
            <a:off x="0" y="-356399"/>
            <a:ext cx="4229793"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Medical Encyclopedia Continued</a:t>
            </a:r>
          </a:p>
        </p:txBody>
      </p:sp>
      <p:pic>
        <p:nvPicPr>
          <p:cNvPr id="4" name="Picture 3" descr="Screenshot of MedlinePlus Medical Encyclopedia page with A-Z list and source highlighted. ">
            <a:extLst>
              <a:ext uri="{FF2B5EF4-FFF2-40B4-BE49-F238E27FC236}">
                <a16:creationId xmlns:a16="http://schemas.microsoft.com/office/drawing/2014/main" id="{FA38C9A6-CF9E-E7D4-F919-C8A2DDD0CD3F}"/>
              </a:ext>
            </a:extLst>
          </p:cNvPr>
          <p:cNvPicPr>
            <a:picLocks noChangeAspect="1"/>
          </p:cNvPicPr>
          <p:nvPr/>
        </p:nvPicPr>
        <p:blipFill>
          <a:blip r:embed="rId3"/>
          <a:stretch>
            <a:fillRect/>
          </a:stretch>
        </p:blipFill>
        <p:spPr>
          <a:xfrm>
            <a:off x="972343" y="302413"/>
            <a:ext cx="10247313" cy="5701512"/>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4D8F73CC-8EF8-43D3-3B88-714466614570}"/>
              </a:ext>
              <a:ext uri="{C183D7F6-B498-43B3-948B-1728B52AA6E4}">
                <adec:decorative xmlns:adec="http://schemas.microsoft.com/office/drawing/2017/decorative" val="1"/>
              </a:ext>
            </a:extLst>
          </p:cNvPr>
          <p:cNvSpPr/>
          <p:nvPr/>
        </p:nvSpPr>
        <p:spPr>
          <a:xfrm>
            <a:off x="972343" y="3670300"/>
            <a:ext cx="10247313" cy="9525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09D81A-9F99-A9F4-74FF-BC0181098D4F}"/>
              </a:ext>
              <a:ext uri="{C183D7F6-B498-43B3-948B-1728B52AA6E4}">
                <adec:decorative xmlns:adec="http://schemas.microsoft.com/office/drawing/2017/decorative" val="1"/>
              </a:ext>
            </a:extLst>
          </p:cNvPr>
          <p:cNvSpPr/>
          <p:nvPr/>
        </p:nvSpPr>
        <p:spPr>
          <a:xfrm>
            <a:off x="972342" y="4622800"/>
            <a:ext cx="10247313" cy="12827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6">
            <a:extLst>
              <a:ext uri="{FF2B5EF4-FFF2-40B4-BE49-F238E27FC236}">
                <a16:creationId xmlns:a16="http://schemas.microsoft.com/office/drawing/2014/main" id="{A79B03C8-CBF4-0E8A-4F93-3DE0D6529783}"/>
              </a:ext>
            </a:extLst>
          </p:cNvPr>
          <p:cNvSpPr>
            <a:spLocks noGrp="1"/>
          </p:cNvSpPr>
          <p:nvPr>
            <p:ph type="sldNum" sz="quarter" idx="12"/>
          </p:nvPr>
        </p:nvSpPr>
        <p:spPr>
          <a:xfrm>
            <a:off x="8610600" y="6356350"/>
            <a:ext cx="2743200" cy="365125"/>
          </a:xfrm>
        </p:spPr>
        <p:txBody>
          <a:bodyPr/>
          <a:lstStyle/>
          <a:p>
            <a:fld id="{330EA680-D336-4FF7-8B7A-9848BB0A1C32}" type="slidenum">
              <a:rPr lang="en-US" smtClean="0"/>
              <a:t>45</a:t>
            </a:fld>
            <a:endParaRPr lang="en-US" dirty="0"/>
          </a:p>
        </p:txBody>
      </p:sp>
    </p:spTree>
    <p:extLst>
      <p:ext uri="{BB962C8B-B14F-4D97-AF65-F5344CB8AC3E}">
        <p14:creationId xmlns:p14="http://schemas.microsoft.com/office/powerpoint/2010/main" val="124393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442B4F-8B8D-5E5A-07C3-8F1BE958DE84}"/>
              </a:ext>
            </a:extLst>
          </p:cNvPr>
          <p:cNvSpPr>
            <a:spLocks noGrp="1"/>
          </p:cNvSpPr>
          <p:nvPr>
            <p:ph type="title" idx="4294967295"/>
          </p:nvPr>
        </p:nvSpPr>
        <p:spPr>
          <a:xfrm>
            <a:off x="444500" y="-1325563"/>
            <a:ext cx="10515600" cy="1325563"/>
          </a:xfrm>
        </p:spPr>
        <p:txBody>
          <a:bodyPr/>
          <a:lstStyle/>
          <a:p>
            <a:r>
              <a:rPr lang="en-US" dirty="0"/>
              <a:t>Additional Resources</a:t>
            </a:r>
          </a:p>
        </p:txBody>
      </p:sp>
      <p:sp>
        <p:nvSpPr>
          <p:cNvPr id="2" name="Slide Number Placeholder 1">
            <a:extLst>
              <a:ext uri="{FF2B5EF4-FFF2-40B4-BE49-F238E27FC236}">
                <a16:creationId xmlns:a16="http://schemas.microsoft.com/office/drawing/2014/main" id="{A7C6E410-6167-A234-3B7D-667B5A46ABDD}"/>
              </a:ext>
            </a:extLst>
          </p:cNvPr>
          <p:cNvSpPr>
            <a:spLocks noGrp="1"/>
          </p:cNvSpPr>
          <p:nvPr>
            <p:ph type="sldNum" sz="quarter" idx="12"/>
          </p:nvPr>
        </p:nvSpPr>
        <p:spPr/>
        <p:txBody>
          <a:bodyPr/>
          <a:lstStyle/>
          <a:p>
            <a:fld id="{330EA680-D336-4FF7-8B7A-9848BB0A1C32}" type="slidenum">
              <a:rPr lang="en-US" smtClean="0"/>
              <a:pPr/>
              <a:t>46</a:t>
            </a:fld>
            <a:endParaRPr lang="en-US" dirty="0"/>
          </a:p>
        </p:txBody>
      </p:sp>
      <p:pic>
        <p:nvPicPr>
          <p:cNvPr id="6" name="Picture 5" descr="Screenshot of MedlinePlus homepage  highlighting Healthy recipes, Easy-to-read materials, Social media, and the NIH MedlinePlus Magazine">
            <a:extLst>
              <a:ext uri="{FF2B5EF4-FFF2-40B4-BE49-F238E27FC236}">
                <a16:creationId xmlns:a16="http://schemas.microsoft.com/office/drawing/2014/main" id="{BEC25649-7AE7-4500-04C9-F008AC623675}"/>
              </a:ext>
            </a:extLst>
          </p:cNvPr>
          <p:cNvPicPr>
            <a:picLocks noChangeAspect="1"/>
          </p:cNvPicPr>
          <p:nvPr/>
        </p:nvPicPr>
        <p:blipFill>
          <a:blip r:embed="rId3"/>
          <a:stretch>
            <a:fillRect/>
          </a:stretch>
        </p:blipFill>
        <p:spPr>
          <a:xfrm>
            <a:off x="918368" y="101600"/>
            <a:ext cx="10355263" cy="5914830"/>
          </a:xfrm>
          <a:prstGeom prst="rect">
            <a:avLst/>
          </a:prstGeom>
          <a:effectLst>
            <a:outerShdw blurRad="50800" dist="38100" dir="16200000" rotWithShape="0">
              <a:prstClr val="black">
                <a:alpha val="40000"/>
              </a:prstClr>
            </a:outerShdw>
          </a:effectLst>
        </p:spPr>
      </p:pic>
      <p:sp>
        <p:nvSpPr>
          <p:cNvPr id="7" name="Rectangle 6">
            <a:extLst>
              <a:ext uri="{FF2B5EF4-FFF2-40B4-BE49-F238E27FC236}">
                <a16:creationId xmlns:a16="http://schemas.microsoft.com/office/drawing/2014/main" id="{2F474323-75F3-6D8D-E7B5-91369912AB18}"/>
              </a:ext>
              <a:ext uri="{C183D7F6-B498-43B3-948B-1728B52AA6E4}">
                <adec:decorative xmlns:adec="http://schemas.microsoft.com/office/drawing/2017/decorative" val="1"/>
              </a:ext>
            </a:extLst>
          </p:cNvPr>
          <p:cNvSpPr/>
          <p:nvPr/>
        </p:nvSpPr>
        <p:spPr>
          <a:xfrm>
            <a:off x="7776835" y="1458812"/>
            <a:ext cx="3183265" cy="10176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9C51CA-F5B2-1884-E6F5-167781FB133B}"/>
              </a:ext>
              <a:ext uri="{C183D7F6-B498-43B3-948B-1728B52AA6E4}">
                <adec:decorative xmlns:adec="http://schemas.microsoft.com/office/drawing/2017/decorative" val="1"/>
              </a:ext>
            </a:extLst>
          </p:cNvPr>
          <p:cNvSpPr/>
          <p:nvPr/>
        </p:nvSpPr>
        <p:spPr>
          <a:xfrm>
            <a:off x="1160135" y="3046315"/>
            <a:ext cx="2827665" cy="78908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9F4B0E-0131-146B-3F53-D5AF69F0E308}"/>
              </a:ext>
              <a:ext uri="{C183D7F6-B498-43B3-948B-1728B52AA6E4}">
                <adec:decorative xmlns:adec="http://schemas.microsoft.com/office/drawing/2017/decorative" val="1"/>
              </a:ext>
            </a:extLst>
          </p:cNvPr>
          <p:cNvSpPr/>
          <p:nvPr/>
        </p:nvSpPr>
        <p:spPr>
          <a:xfrm>
            <a:off x="5592435" y="4519512"/>
            <a:ext cx="2294265" cy="6239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FDAA2C-2692-338C-ECA3-EE2C66D5B79D}"/>
              </a:ext>
              <a:ext uri="{C183D7F6-B498-43B3-948B-1728B52AA6E4}">
                <adec:decorative xmlns:adec="http://schemas.microsoft.com/office/drawing/2017/decorative" val="1"/>
              </a:ext>
            </a:extLst>
          </p:cNvPr>
          <p:cNvSpPr/>
          <p:nvPr/>
        </p:nvSpPr>
        <p:spPr>
          <a:xfrm>
            <a:off x="4458002" y="3867598"/>
            <a:ext cx="3085798" cy="6239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5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286F1-9AAF-0425-DBC4-31EA5C74017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Evaluating Internet Health Information</a:t>
            </a:r>
          </a:p>
        </p:txBody>
      </p:sp>
      <p:sp>
        <p:nvSpPr>
          <p:cNvPr id="2" name="Slide Number Placeholder 1">
            <a:extLst>
              <a:ext uri="{FF2B5EF4-FFF2-40B4-BE49-F238E27FC236}">
                <a16:creationId xmlns:a16="http://schemas.microsoft.com/office/drawing/2014/main" id="{38B26767-CDE1-703C-F8C9-7E7EF808D1CC}"/>
              </a:ext>
            </a:extLst>
          </p:cNvPr>
          <p:cNvSpPr>
            <a:spLocks noGrp="1"/>
          </p:cNvSpPr>
          <p:nvPr>
            <p:ph type="sldNum" sz="quarter" idx="12"/>
          </p:nvPr>
        </p:nvSpPr>
        <p:spPr/>
        <p:txBody>
          <a:bodyPr/>
          <a:lstStyle/>
          <a:p>
            <a:fld id="{330EA680-D336-4FF7-8B7A-9848BB0A1C32}" type="slidenum">
              <a:rPr lang="en-US" smtClean="0"/>
              <a:t>47</a:t>
            </a:fld>
            <a:endParaRPr lang="en-US"/>
          </a:p>
        </p:txBody>
      </p:sp>
      <p:pic>
        <p:nvPicPr>
          <p:cNvPr id="3" name="Picture 2" descr="Screenshot of MedlinePlus Evaluating Internet Health Information tutorial page">
            <a:extLst>
              <a:ext uri="{FF2B5EF4-FFF2-40B4-BE49-F238E27FC236}">
                <a16:creationId xmlns:a16="http://schemas.microsoft.com/office/drawing/2014/main" id="{3BA46954-4554-4A1C-8440-CB31B4A68075}"/>
              </a:ext>
            </a:extLst>
          </p:cNvPr>
          <p:cNvPicPr>
            <a:picLocks noChangeAspect="1"/>
          </p:cNvPicPr>
          <p:nvPr/>
        </p:nvPicPr>
        <p:blipFill rotWithShape="1">
          <a:blip r:embed="rId3"/>
          <a:srcRect t="1" b="40524"/>
          <a:stretch/>
        </p:blipFill>
        <p:spPr>
          <a:xfrm>
            <a:off x="1139639" y="504825"/>
            <a:ext cx="9912722" cy="550227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979671235"/>
      </p:ext>
    </p:extLst>
  </p:cSld>
  <p:clrMapOvr>
    <a:masterClrMapping/>
  </p:clrMapOvr>
  <mc:AlternateContent xmlns:mc="http://schemas.openxmlformats.org/markup-compatibility/2006" xmlns:p14="http://schemas.microsoft.com/office/powerpoint/2010/main">
    <mc:Choice Requires="p14">
      <p:transition spd="slow" p14:dur="2000" advTm="5793"/>
    </mc:Choice>
    <mc:Fallback xmlns="">
      <p:transition spd="slow" advTm="5793"/>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B65D-3C71-9E28-E300-6D012672B10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Evaluating Internet Health Information Continued</a:t>
            </a:r>
          </a:p>
        </p:txBody>
      </p:sp>
      <p:sp>
        <p:nvSpPr>
          <p:cNvPr id="4" name="Slide Number Placeholder 3">
            <a:extLst>
              <a:ext uri="{FF2B5EF4-FFF2-40B4-BE49-F238E27FC236}">
                <a16:creationId xmlns:a16="http://schemas.microsoft.com/office/drawing/2014/main" id="{DB8EBDEE-FCDF-D573-7AE1-245AE167F620}"/>
              </a:ext>
            </a:extLst>
          </p:cNvPr>
          <p:cNvSpPr>
            <a:spLocks noGrp="1"/>
          </p:cNvSpPr>
          <p:nvPr>
            <p:ph type="sldNum" sz="quarter" idx="12"/>
          </p:nvPr>
        </p:nvSpPr>
        <p:spPr/>
        <p:txBody>
          <a:bodyPr/>
          <a:lstStyle/>
          <a:p>
            <a:fld id="{330EA680-D336-4FF7-8B7A-9848BB0A1C32}" type="slidenum">
              <a:rPr lang="en-US" smtClean="0"/>
              <a:t>48</a:t>
            </a:fld>
            <a:endParaRPr lang="en-US"/>
          </a:p>
        </p:txBody>
      </p:sp>
      <p:pic>
        <p:nvPicPr>
          <p:cNvPr id="9" name="Picture 8" descr="Screenshot of MedlinePlus Evaluating Internet Health Information page">
            <a:extLst>
              <a:ext uri="{FF2B5EF4-FFF2-40B4-BE49-F238E27FC236}">
                <a16:creationId xmlns:a16="http://schemas.microsoft.com/office/drawing/2014/main" id="{A0083413-6335-65F7-7D8B-0C88FFD62BEB}"/>
              </a:ext>
            </a:extLst>
          </p:cNvPr>
          <p:cNvPicPr>
            <a:picLocks noChangeAspect="1"/>
          </p:cNvPicPr>
          <p:nvPr/>
        </p:nvPicPr>
        <p:blipFill>
          <a:blip r:embed="rId3"/>
          <a:stretch>
            <a:fillRect/>
          </a:stretch>
        </p:blipFill>
        <p:spPr>
          <a:xfrm>
            <a:off x="1431131" y="681037"/>
            <a:ext cx="9329738" cy="5330167"/>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1873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78A6-926D-F12E-3CEF-96009BC946FC}"/>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0AE0C310-C190-705D-9098-2B284D947189}"/>
              </a:ext>
            </a:extLst>
          </p:cNvPr>
          <p:cNvSpPr>
            <a:spLocks noGrp="1"/>
          </p:cNvSpPr>
          <p:nvPr>
            <p:ph idx="1"/>
          </p:nvPr>
        </p:nvSpPr>
        <p:spPr/>
        <p:txBody>
          <a:bodyPr/>
          <a:lstStyle/>
          <a:p>
            <a:r>
              <a:rPr lang="en-US" dirty="0"/>
              <a:t>National Library of Medicine (NLM)</a:t>
            </a:r>
          </a:p>
          <a:p>
            <a:r>
              <a:rPr lang="en-US" dirty="0"/>
              <a:t>National Institutes of Health (NIH)</a:t>
            </a:r>
          </a:p>
          <a:p>
            <a:r>
              <a:rPr lang="en-US" dirty="0"/>
              <a:t>Centers for Disease Control and Prevention (CDC)</a:t>
            </a:r>
          </a:p>
          <a:p>
            <a:r>
              <a:rPr lang="en-US" dirty="0"/>
              <a:t>Food and Drug Administration (FDA)</a:t>
            </a:r>
          </a:p>
          <a:p>
            <a:r>
              <a:rPr lang="en-US" dirty="0"/>
              <a:t>NIH Office of Dietary Supplements</a:t>
            </a:r>
          </a:p>
        </p:txBody>
      </p:sp>
      <p:sp>
        <p:nvSpPr>
          <p:cNvPr id="4" name="Slide Number Placeholder 3">
            <a:extLst>
              <a:ext uri="{FF2B5EF4-FFF2-40B4-BE49-F238E27FC236}">
                <a16:creationId xmlns:a16="http://schemas.microsoft.com/office/drawing/2014/main" id="{1D1F2790-F317-9498-0169-1D542C2D0507}"/>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421587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E234-8B4C-B687-1277-6DF5433C0623}"/>
              </a:ext>
            </a:extLst>
          </p:cNvPr>
          <p:cNvSpPr>
            <a:spLocks noGrp="1"/>
          </p:cNvSpPr>
          <p:nvPr>
            <p:ph type="title"/>
          </p:nvPr>
        </p:nvSpPr>
        <p:spPr/>
        <p:txBody>
          <a:bodyPr/>
          <a:lstStyle/>
          <a:p>
            <a:r>
              <a:rPr lang="en-US" dirty="0"/>
              <a:t>MedlinePlus Quality Guidelines</a:t>
            </a:r>
          </a:p>
        </p:txBody>
      </p:sp>
      <p:sp>
        <p:nvSpPr>
          <p:cNvPr id="3" name="Content Placeholder 2">
            <a:extLst>
              <a:ext uri="{FF2B5EF4-FFF2-40B4-BE49-F238E27FC236}">
                <a16:creationId xmlns:a16="http://schemas.microsoft.com/office/drawing/2014/main" id="{6CFF2607-69B7-4EE1-AFD8-6E3ECBCCE2C2}"/>
              </a:ext>
            </a:extLst>
          </p:cNvPr>
          <p:cNvSpPr>
            <a:spLocks noGrp="1"/>
          </p:cNvSpPr>
          <p:nvPr>
            <p:ph idx="1"/>
          </p:nvPr>
        </p:nvSpPr>
        <p:spPr/>
        <p:txBody>
          <a:bodyPr/>
          <a:lstStyle/>
          <a:p>
            <a:pPr marL="514350" indent="-514350">
              <a:buFont typeface="+mj-lt"/>
              <a:buAutoNum type="arabicPeriod"/>
            </a:pPr>
            <a:r>
              <a:rPr lang="en-US" dirty="0"/>
              <a:t>The quality, authority and accuracy of the health content.</a:t>
            </a:r>
          </a:p>
          <a:p>
            <a:pPr marL="514350" indent="-514350">
              <a:buFont typeface="+mj-lt"/>
              <a:buAutoNum type="arabicPeriod"/>
            </a:pPr>
            <a:endParaRPr lang="en-US" dirty="0"/>
          </a:p>
          <a:p>
            <a:pPr marL="514350" indent="-514350">
              <a:buFont typeface="+mj-lt"/>
              <a:buAutoNum type="arabicPeriod"/>
            </a:pPr>
            <a:r>
              <a:rPr lang="en-US" dirty="0"/>
              <a:t>The primary purpose of the resource is educational and not to sell a product or service, with most content being available at no charge.</a:t>
            </a:r>
          </a:p>
          <a:p>
            <a:pPr marL="514350" indent="-514350">
              <a:buFont typeface="+mj-lt"/>
              <a:buAutoNum type="arabicPeriod"/>
            </a:pPr>
            <a:endParaRPr lang="en-US" dirty="0"/>
          </a:p>
          <a:p>
            <a:pPr marL="514350" indent="-514350">
              <a:buFont typeface="+mj-lt"/>
              <a:buAutoNum type="arabicPeriod"/>
            </a:pPr>
            <a:r>
              <a:rPr lang="en-US" dirty="0"/>
              <a:t>The resource is reliable and regularly maintained.</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FBDEC64-40B4-BB35-89FD-B4AD01DA40A8}"/>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3903085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7C59-D7FC-3219-2FB4-63C0C523F2CA}"/>
              </a:ext>
            </a:extLst>
          </p:cNvPr>
          <p:cNvSpPr>
            <a:spLocks noGrp="1"/>
          </p:cNvSpPr>
          <p:nvPr>
            <p:ph type="title"/>
          </p:nvPr>
        </p:nvSpPr>
        <p:spPr/>
        <p:txBody>
          <a:bodyPr/>
          <a:lstStyle/>
          <a:p>
            <a:r>
              <a:rPr lang="en-US" dirty="0"/>
              <a:t>Health Topics</a:t>
            </a:r>
          </a:p>
        </p:txBody>
      </p:sp>
      <p:sp>
        <p:nvSpPr>
          <p:cNvPr id="3" name="Content Placeholder 2">
            <a:extLst>
              <a:ext uri="{FF2B5EF4-FFF2-40B4-BE49-F238E27FC236}">
                <a16:creationId xmlns:a16="http://schemas.microsoft.com/office/drawing/2014/main" id="{E9E7281F-6394-162A-A87E-6C4B73E26B86}"/>
              </a:ext>
            </a:extLst>
          </p:cNvPr>
          <p:cNvSpPr>
            <a:spLocks noGrp="1"/>
          </p:cNvSpPr>
          <p:nvPr>
            <p:ph idx="1"/>
          </p:nvPr>
        </p:nvSpPr>
        <p:spPr>
          <a:xfrm>
            <a:off x="3657600" y="1825625"/>
            <a:ext cx="7696200" cy="4351338"/>
          </a:xfrm>
        </p:spPr>
        <p:txBody>
          <a:bodyPr>
            <a:normAutofit/>
          </a:bodyPr>
          <a:lstStyle/>
          <a:p>
            <a:pPr marL="342900" marR="0" lvl="0" indent="-342900">
              <a:lnSpc>
                <a:spcPct val="107000"/>
              </a:lnSpc>
              <a:spcBef>
                <a:spcPts val="0"/>
              </a:spcBef>
              <a:spcAft>
                <a:spcPts val="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MedlinePlus began in 1998 with 22 health topics.</a:t>
            </a:r>
          </a:p>
          <a:p>
            <a:pPr marL="342900" marR="0" lvl="0" indent="-342900">
              <a:lnSpc>
                <a:spcPct val="107000"/>
              </a:lnSpc>
              <a:spcBef>
                <a:spcPts val="0"/>
              </a:spcBef>
              <a:spcAft>
                <a:spcPts val="0"/>
              </a:spcAft>
              <a:buFont typeface="Calibri" panose="020F050202020403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Currently, there are more than 1,000 health topics in Spanish and English. </a:t>
            </a:r>
          </a:p>
          <a:p>
            <a:pPr marL="342900" marR="0" lvl="0" indent="-342900">
              <a:lnSpc>
                <a:spcPct val="107000"/>
              </a:lnSpc>
              <a:spcBef>
                <a:spcPts val="0"/>
              </a:spcBef>
              <a:spcAft>
                <a:spcPts val="0"/>
              </a:spcAft>
              <a:buFont typeface="Calibri" panose="020F050202020403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MedlinePlus health topics are regularly reviewed, and links are updated daily</a:t>
            </a:r>
          </a:p>
          <a:p>
            <a:endParaRPr lang="en-US" dirty="0"/>
          </a:p>
        </p:txBody>
      </p:sp>
      <p:pic>
        <p:nvPicPr>
          <p:cNvPr id="5" name="Picture 4">
            <a:extLst>
              <a:ext uri="{FF2B5EF4-FFF2-40B4-BE49-F238E27FC236}">
                <a16:creationId xmlns:a16="http://schemas.microsoft.com/office/drawing/2014/main" id="{9027BA9D-0B36-25DD-ED94-3052EC579A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800" y="2319337"/>
            <a:ext cx="2057400" cy="2219325"/>
          </a:xfrm>
          <a:prstGeom prst="rect">
            <a:avLst/>
          </a:prstGeom>
        </p:spPr>
      </p:pic>
      <p:sp>
        <p:nvSpPr>
          <p:cNvPr id="6" name="Slide Number Placeholder 5">
            <a:extLst>
              <a:ext uri="{FF2B5EF4-FFF2-40B4-BE49-F238E27FC236}">
                <a16:creationId xmlns:a16="http://schemas.microsoft.com/office/drawing/2014/main" id="{79731E8D-33A2-E58B-A43A-638399E22825}"/>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359184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A137A1-6DB4-EC30-BFA7-2CA5D88BEF11}"/>
              </a:ext>
            </a:extLst>
          </p:cNvPr>
          <p:cNvSpPr txBox="1">
            <a:spLocks noGrp="1"/>
          </p:cNvSpPr>
          <p:nvPr>
            <p:ph type="title" idx="4294967295"/>
          </p:nvPr>
        </p:nvSpPr>
        <p:spPr>
          <a:xfrm>
            <a:off x="838200" y="736600"/>
            <a:ext cx="10515600" cy="954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Search Health Topics</a:t>
            </a:r>
          </a:p>
        </p:txBody>
      </p:sp>
      <p:sp>
        <p:nvSpPr>
          <p:cNvPr id="7" name="Slide Number Placeholder 6">
            <a:extLst>
              <a:ext uri="{FF2B5EF4-FFF2-40B4-BE49-F238E27FC236}">
                <a16:creationId xmlns:a16="http://schemas.microsoft.com/office/drawing/2014/main" id="{2F933F83-3D93-F127-5524-06CB1D6BF90A}"/>
              </a:ext>
            </a:extLst>
          </p:cNvPr>
          <p:cNvSpPr>
            <a:spLocks noGrp="1"/>
          </p:cNvSpPr>
          <p:nvPr>
            <p:ph type="sldNum" sz="quarter" idx="12"/>
          </p:nvPr>
        </p:nvSpPr>
        <p:spPr/>
        <p:txBody>
          <a:bodyPr/>
          <a:lstStyle/>
          <a:p>
            <a:fld id="{330EA680-D336-4FF7-8B7A-9848BB0A1C32}" type="slidenum">
              <a:rPr lang="en-US" smtClean="0"/>
              <a:t>8</a:t>
            </a:fld>
            <a:endParaRPr lang="en-US"/>
          </a:p>
        </p:txBody>
      </p:sp>
      <p:pic>
        <p:nvPicPr>
          <p:cNvPr id="4" name="Picture 3" descr="Screenshot of MedlinePlus homepage highlighting search bar in the upper right.">
            <a:extLst>
              <a:ext uri="{FF2B5EF4-FFF2-40B4-BE49-F238E27FC236}">
                <a16:creationId xmlns:a16="http://schemas.microsoft.com/office/drawing/2014/main" id="{64E123B4-CF9C-1666-B187-4FBFAFAE1CF7}"/>
              </a:ext>
            </a:extLst>
          </p:cNvPr>
          <p:cNvPicPr>
            <a:picLocks noChangeAspect="1"/>
          </p:cNvPicPr>
          <p:nvPr/>
        </p:nvPicPr>
        <p:blipFill rotWithShape="1">
          <a:blip r:embed="rId3"/>
          <a:srcRect b="21419"/>
          <a:stretch/>
        </p:blipFill>
        <p:spPr>
          <a:xfrm>
            <a:off x="1690992" y="1991512"/>
            <a:ext cx="8810016" cy="4015588"/>
          </a:xfrm>
          <a:prstGeom prst="rect">
            <a:avLst/>
          </a:prstGeom>
          <a:ln>
            <a:noFill/>
          </a:ln>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AA61F699-A54A-345E-CD4B-F16A8E7D65F8}"/>
              </a:ext>
              <a:ext uri="{C183D7F6-B498-43B3-948B-1728B52AA6E4}">
                <adec:decorative xmlns:adec="http://schemas.microsoft.com/office/drawing/2017/decorative" val="1"/>
              </a:ext>
            </a:extLst>
          </p:cNvPr>
          <p:cNvSpPr/>
          <p:nvPr/>
        </p:nvSpPr>
        <p:spPr>
          <a:xfrm>
            <a:off x="6710405" y="2461014"/>
            <a:ext cx="366037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86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C31A7-20B7-AC31-4FE6-6E40CAF1AA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Filtering</a:t>
            </a:r>
          </a:p>
        </p:txBody>
      </p:sp>
      <p:sp>
        <p:nvSpPr>
          <p:cNvPr id="6" name="Slide Number Placeholder 5">
            <a:extLst>
              <a:ext uri="{FF2B5EF4-FFF2-40B4-BE49-F238E27FC236}">
                <a16:creationId xmlns:a16="http://schemas.microsoft.com/office/drawing/2014/main" id="{B7139C1E-3A92-40F2-752A-C04B8E979DFB}"/>
              </a:ext>
            </a:extLst>
          </p:cNvPr>
          <p:cNvSpPr>
            <a:spLocks noGrp="1"/>
          </p:cNvSpPr>
          <p:nvPr>
            <p:ph type="sldNum" sz="quarter" idx="12"/>
          </p:nvPr>
        </p:nvSpPr>
        <p:spPr/>
        <p:txBody>
          <a:bodyPr/>
          <a:lstStyle/>
          <a:p>
            <a:fld id="{330EA680-D336-4FF7-8B7A-9848BB0A1C32}" type="slidenum">
              <a:rPr lang="en-US" smtClean="0"/>
              <a:t>9</a:t>
            </a:fld>
            <a:endParaRPr lang="en-US"/>
          </a:p>
        </p:txBody>
      </p:sp>
      <p:pic>
        <p:nvPicPr>
          <p:cNvPr id="3" name="Picture 2" descr="Search Results screen from MedlinePlus search of COVID-19, showing filter menu on the left. The Health Topics filter is highlighted.">
            <a:extLst>
              <a:ext uri="{FF2B5EF4-FFF2-40B4-BE49-F238E27FC236}">
                <a16:creationId xmlns:a16="http://schemas.microsoft.com/office/drawing/2014/main" id="{378C0061-AA98-50FC-E007-7C8E9B3D5390}"/>
              </a:ext>
            </a:extLst>
          </p:cNvPr>
          <p:cNvPicPr>
            <a:picLocks noChangeAspect="1"/>
          </p:cNvPicPr>
          <p:nvPr/>
        </p:nvPicPr>
        <p:blipFill>
          <a:blip r:embed="rId3"/>
          <a:stretch>
            <a:fillRect/>
          </a:stretch>
        </p:blipFill>
        <p:spPr>
          <a:xfrm>
            <a:off x="1947949" y="1793994"/>
            <a:ext cx="8296102" cy="4222947"/>
          </a:xfrm>
          <a:prstGeom prst="rect">
            <a:avLst/>
          </a:prstGeom>
          <a:effectLst>
            <a:outerShdw blurRad="50800" dist="38100" dir="16200000" rotWithShape="0">
              <a:prstClr val="black">
                <a:alpha val="40000"/>
              </a:prstClr>
            </a:outerShdw>
          </a:effectLst>
        </p:spPr>
      </p:pic>
      <p:sp>
        <p:nvSpPr>
          <p:cNvPr id="4" name="Rectangle 3">
            <a:extLst>
              <a:ext uri="{FF2B5EF4-FFF2-40B4-BE49-F238E27FC236}">
                <a16:creationId xmlns:a16="http://schemas.microsoft.com/office/drawing/2014/main" id="{F5B9013E-C0B7-6A59-089D-41FB3E4F81BA}"/>
              </a:ext>
              <a:ext uri="{C183D7F6-B498-43B3-948B-1728B52AA6E4}">
                <adec:decorative xmlns:adec="http://schemas.microsoft.com/office/drawing/2017/decorative" val="1"/>
              </a:ext>
            </a:extLst>
          </p:cNvPr>
          <p:cNvSpPr/>
          <p:nvPr/>
        </p:nvSpPr>
        <p:spPr>
          <a:xfrm>
            <a:off x="1725429" y="3758509"/>
            <a:ext cx="3173141" cy="225843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1CB0A-5835-285B-2256-37BA6DD9EAC2}"/>
              </a:ext>
              <a:ext uri="{C183D7F6-B498-43B3-948B-1728B52AA6E4}">
                <adec:decorative xmlns:adec="http://schemas.microsoft.com/office/drawing/2017/decorative" val="1"/>
              </a:ext>
            </a:extLst>
          </p:cNvPr>
          <p:cNvSpPr/>
          <p:nvPr/>
        </p:nvSpPr>
        <p:spPr>
          <a:xfrm>
            <a:off x="2247306" y="4589800"/>
            <a:ext cx="1453881" cy="3632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068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D44AE15EE50D4EB439D7850828061C" ma:contentTypeVersion="13" ma:contentTypeDescription="Create a new document." ma:contentTypeScope="" ma:versionID="3f537bf74a8de4183372c0602b6bde77">
  <xsd:schema xmlns:xsd="http://www.w3.org/2001/XMLSchema" xmlns:xs="http://www.w3.org/2001/XMLSchema" xmlns:p="http://schemas.microsoft.com/office/2006/metadata/properties" xmlns:ns2="d30f68bc-a4f8-487e-87cb-e7190649c67e" xmlns:ns3="b47fa91d-0d28-4944-8de1-410bfdd1053c" targetNamespace="http://schemas.microsoft.com/office/2006/metadata/properties" ma:root="true" ma:fieldsID="e4fdc8872e0ee05b35dc9103b7c6b060" ns2:_="" ns3:_="">
    <xsd:import namespace="d30f68bc-a4f8-487e-87cb-e7190649c67e"/>
    <xsd:import namespace="b47fa91d-0d28-4944-8de1-410bfdd105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f68bc-a4f8-487e-87cb-e7190649c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7fa91d-0d28-4944-8de1-410bfdd105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f9f4732-54b1-47ce-8b16-4457d1fb176a}" ma:internalName="TaxCatchAll" ma:showField="CatchAllData" ma:web="b47fa91d-0d28-4944-8de1-410bfdd105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0f68bc-a4f8-487e-87cb-e7190649c67e">
      <Terms xmlns="http://schemas.microsoft.com/office/infopath/2007/PartnerControls"/>
    </lcf76f155ced4ddcb4097134ff3c332f>
    <TaxCatchAll xmlns="b47fa91d-0d28-4944-8de1-410bfdd1053c" xsi:nil="true"/>
    <SharedWithUsers xmlns="b47fa91d-0d28-4944-8de1-410bfdd1053c">
      <UserInfo>
        <DisplayName>Plumer, Andrew (NIH/NLM) [E]</DisplayName>
        <AccountId>81</AccountId>
        <AccountType/>
      </UserInfo>
      <UserInfo>
        <DisplayName>To, Louise (NIH/NLM) [E]</DisplayName>
        <AccountId>16</AccountId>
        <AccountType/>
      </UserInfo>
    </SharedWithUsers>
  </documentManagement>
</p:properties>
</file>

<file path=customXml/itemProps1.xml><?xml version="1.0" encoding="utf-8"?>
<ds:datastoreItem xmlns:ds="http://schemas.openxmlformats.org/officeDocument/2006/customXml" ds:itemID="{F92872E1-B1EE-409F-9311-42BA397B9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0f68bc-a4f8-487e-87cb-e7190649c67e"/>
    <ds:schemaRef ds:uri="b47fa91d-0d28-4944-8de1-410bfdd105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8D9F30-0D8E-45EB-B095-4D5E07A6A0FC}">
  <ds:schemaRefs>
    <ds:schemaRef ds:uri="http://schemas.microsoft.com/sharepoint/v3/contenttype/forms"/>
  </ds:schemaRefs>
</ds:datastoreItem>
</file>

<file path=customXml/itemProps3.xml><?xml version="1.0" encoding="utf-8"?>
<ds:datastoreItem xmlns:ds="http://schemas.openxmlformats.org/officeDocument/2006/customXml" ds:itemID="{93273D72-A496-4D8F-9490-CD5D2E5A8C8B}">
  <ds:schemaRefs>
    <ds:schemaRef ds:uri="http://purl.org/dc/terms/"/>
    <ds:schemaRef ds:uri="http://schemas.microsoft.com/office/2006/metadata/properties"/>
    <ds:schemaRef ds:uri="http://schemas.openxmlformats.org/package/2006/metadata/core-properties"/>
    <ds:schemaRef ds:uri="b47fa91d-0d28-4944-8de1-410bfdd1053c"/>
    <ds:schemaRef ds:uri="http://purl.org/dc/dcmitype/"/>
    <ds:schemaRef ds:uri="http://www.w3.org/XML/1998/namespace"/>
    <ds:schemaRef ds:uri="http://schemas.microsoft.com/office/2006/documentManagement/types"/>
    <ds:schemaRef ds:uri="http://schemas.microsoft.com/office/infopath/2007/PartnerControls"/>
    <ds:schemaRef ds:uri="d30f68bc-a4f8-487e-87cb-e7190649c67e"/>
    <ds:schemaRef ds:uri="http://purl.org/dc/elements/1.1/"/>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office theme</Template>
  <TotalTime>2004</TotalTime>
  <Words>4129</Words>
  <Application>Microsoft Office PowerPoint</Application>
  <PresentationFormat>Widescreen</PresentationFormat>
  <Paragraphs>413</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Symbol</vt:lpstr>
      <vt:lpstr>office theme</vt:lpstr>
      <vt:lpstr>REMOVE THIS SLIDE BEFORE PRESENTING!</vt:lpstr>
      <vt:lpstr>Introduction to MedlinePlus</vt:lpstr>
      <vt:lpstr>Learning Objectives</vt:lpstr>
      <vt:lpstr>Background Information</vt:lpstr>
      <vt:lpstr>Sources</vt:lpstr>
      <vt:lpstr>MedlinePlus Quality Guidelines</vt:lpstr>
      <vt:lpstr>Health Topics</vt:lpstr>
      <vt:lpstr>Search Health Topics</vt:lpstr>
      <vt:lpstr>Filtering</vt:lpstr>
      <vt:lpstr>COVID-19 Search Results</vt:lpstr>
      <vt:lpstr>Health Topic Page for COVID-19</vt:lpstr>
      <vt:lpstr>Browsing Health Topics</vt:lpstr>
      <vt:lpstr>Browse by topics A-Z         or Browse by topic areas </vt:lpstr>
      <vt:lpstr>Activity</vt:lpstr>
      <vt:lpstr>Comprehensive Health Topic</vt:lpstr>
      <vt:lpstr>Health Topic Page</vt:lpstr>
      <vt:lpstr>Link Descriptions</vt:lpstr>
      <vt:lpstr>Additional Features</vt:lpstr>
      <vt:lpstr>Medical Encyclopedia and Related Health Topics</vt:lpstr>
      <vt:lpstr>Drugs &amp; Supplements</vt:lpstr>
      <vt:lpstr>Search Drugs and Supplements</vt:lpstr>
      <vt:lpstr>Labels on Results Page</vt:lpstr>
      <vt:lpstr>Results Page for Ritalin</vt:lpstr>
      <vt:lpstr>Drug Record Page</vt:lpstr>
      <vt:lpstr>Citation</vt:lpstr>
      <vt:lpstr>Browsing Drugs and Supplements</vt:lpstr>
      <vt:lpstr>Browsing Drugs, Herbs, and Supplements</vt:lpstr>
      <vt:lpstr>Herbs and Supplements Example 1</vt:lpstr>
      <vt:lpstr>Herbs and Supplements Example 1 Continued</vt:lpstr>
      <vt:lpstr>Herbs and Supplements Example 2</vt:lpstr>
      <vt:lpstr>Herbs and Supplements Example 2 Continued</vt:lpstr>
      <vt:lpstr>Genetics</vt:lpstr>
      <vt:lpstr>Genetics Sections</vt:lpstr>
      <vt:lpstr>Genetic Conditions Example</vt:lpstr>
      <vt:lpstr>Genetic Conditions Example Continued</vt:lpstr>
      <vt:lpstr>Help Me Understand Genetics</vt:lpstr>
      <vt:lpstr>Cells and DNA</vt:lpstr>
      <vt:lpstr>What is a chromosome?</vt:lpstr>
      <vt:lpstr>Medical Tests</vt:lpstr>
      <vt:lpstr>Medical Tests Example</vt:lpstr>
      <vt:lpstr>Medical Tests Example Continued</vt:lpstr>
      <vt:lpstr>MedlinePlus in Spanish</vt:lpstr>
      <vt:lpstr>MedlinePlus in Spanish Continued</vt:lpstr>
      <vt:lpstr>Medical Encyclopedia</vt:lpstr>
      <vt:lpstr>Medical Encyclopedia Continued</vt:lpstr>
      <vt:lpstr>Additional Resources</vt:lpstr>
      <vt:lpstr>Evaluating Internet Health Information</vt:lpstr>
      <vt:lpstr>Evaluating Internet Health Information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Majewski, Kate B. (NIH/NLM) [E]</cp:lastModifiedBy>
  <cp:revision>17</cp:revision>
  <dcterms:created xsi:type="dcterms:W3CDTF">2013-07-15T20:26:40Z</dcterms:created>
  <dcterms:modified xsi:type="dcterms:W3CDTF">2023-12-14T18:11:23Z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0x01010062D44AE15EE50D4EB439D7850828061C</vt:lpwstr>
  </property>
  <property fmtid="{D5CDD505-2E9C-101B-9397-08002B2CF9AE}" pid="3" name="MediaServiceImageTags">
    <vt:lpwstr/>
  </property>
</Properties>
</file>